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 id="2147483732" r:id="rId2"/>
    <p:sldMasterId id="2147483756" r:id="rId3"/>
  </p:sldMasterIdLst>
  <p:notesMasterIdLst>
    <p:notesMasterId r:id="rId20"/>
  </p:notesMasterIdLst>
  <p:handoutMasterIdLst>
    <p:handoutMasterId r:id="rId21"/>
  </p:handoutMasterIdLst>
  <p:sldIdLst>
    <p:sldId id="275" r:id="rId4"/>
    <p:sldId id="299" r:id="rId5"/>
    <p:sldId id="277" r:id="rId6"/>
    <p:sldId id="305" r:id="rId7"/>
    <p:sldId id="308" r:id="rId8"/>
    <p:sldId id="300" r:id="rId9"/>
    <p:sldId id="301" r:id="rId10"/>
    <p:sldId id="302" r:id="rId11"/>
    <p:sldId id="303" r:id="rId12"/>
    <p:sldId id="306" r:id="rId13"/>
    <p:sldId id="307" r:id="rId14"/>
    <p:sldId id="309" r:id="rId15"/>
    <p:sldId id="310" r:id="rId16"/>
    <p:sldId id="311" r:id="rId17"/>
    <p:sldId id="312" r:id="rId18"/>
    <p:sldId id="282"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A544A-4953-8CF0-1F22-720AEF07ECB8}" name="Dominguez, Noelle C." initials="ND" userId="S::noelle.dominguez@fairfaxcounty.gov::a8945cde-8e3c-4e8f-8b9b-3c2292ed28a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4B4BFF"/>
    <a:srgbClr val="21728F"/>
    <a:srgbClr val="CABFF9"/>
    <a:srgbClr val="240D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605" autoAdjust="0"/>
    <p:restoredTop sz="96692" autoAdjust="0"/>
  </p:normalViewPr>
  <p:slideViewPr>
    <p:cSldViewPr>
      <p:cViewPr varScale="1">
        <p:scale>
          <a:sx n="126" d="100"/>
          <a:sy n="126" d="100"/>
        </p:scale>
        <p:origin x="2136" y="200"/>
      </p:cViewPr>
      <p:guideLst>
        <p:guide orient="horz" pos="2160"/>
        <p:guide pos="2880"/>
      </p:guideLst>
    </p:cSldViewPr>
  </p:slideViewPr>
  <p:notesTextViewPr>
    <p:cViewPr>
      <p:scale>
        <a:sx n="1" d="1"/>
        <a:sy n="1" d="1"/>
      </p:scale>
      <p:origin x="0" y="0"/>
    </p:cViewPr>
  </p:notesTextViewPr>
  <p:sorterViewPr>
    <p:cViewPr>
      <p:scale>
        <a:sx n="110" d="100"/>
        <a:sy n="110" d="100"/>
      </p:scale>
      <p:origin x="0" y="0"/>
    </p:cViewPr>
  </p:sorterViewPr>
  <p:notesViewPr>
    <p:cSldViewPr>
      <p:cViewPr varScale="1">
        <p:scale>
          <a:sx n="62" d="100"/>
          <a:sy n="62" d="100"/>
        </p:scale>
        <p:origin x="235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microsoft.com/office/2018/10/relationships/authors" Target="author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820"/>
          </a:xfrm>
          <a:prstGeom prst="rect">
            <a:avLst/>
          </a:prstGeom>
        </p:spPr>
        <p:txBody>
          <a:bodyPr vert="horz" lIns="92446" tIns="46223" rIns="92446" bIns="46223" rtlCol="0"/>
          <a:lstStyle>
            <a:lvl1pPr algn="r">
              <a:defRPr sz="1200"/>
            </a:lvl1pPr>
          </a:lstStyle>
          <a:p>
            <a:fld id="{B02FC2C7-A3EC-4580-9CDA-DB30569C444F}" type="datetimeFigureOut">
              <a:rPr lang="en-US" smtClean="0"/>
              <a:t>10/23/24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2446" tIns="46223" rIns="92446" bIns="46223" rtlCol="0" anchor="b"/>
          <a:lstStyle>
            <a:lvl1pPr algn="r">
              <a:defRPr sz="1200"/>
            </a:lvl1pPr>
          </a:lstStyle>
          <a:p>
            <a:fld id="{27A67E63-C60B-46D2-ABD9-D21AFED7D4F6}" type="slidenum">
              <a:rPr lang="en-US" smtClean="0"/>
              <a:t>‹#›</a:t>
            </a:fld>
            <a:endParaRPr lang="en-US"/>
          </a:p>
        </p:txBody>
      </p:sp>
    </p:spTree>
    <p:extLst>
      <p:ext uri="{BB962C8B-B14F-4D97-AF65-F5344CB8AC3E}">
        <p14:creationId xmlns:p14="http://schemas.microsoft.com/office/powerpoint/2010/main" val="3103314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17T19:26:53.640"/>
    </inkml:context>
    <inkml:brush xml:id="br0">
      <inkml:brushProperty name="width" value="0.1" units="cm"/>
      <inkml:brushProperty name="height" value="0.2" units="cm"/>
      <inkml:brushProperty name="color" value="#FFFC00"/>
      <inkml:brushProperty name="tip" value="rectangle"/>
      <inkml:brushProperty name="rasterOp" value="maskPen"/>
      <inkml:brushProperty name="ignorePressure" value="1"/>
    </inkml:brush>
  </inkml:definitions>
  <inkml:trace contextRef="#ctx0" brushRef="#br0">10 2,'0'0,"-1"-1,1 1,0 0,0 0,-1 0,1 0,0 0,-1 0,1 0,0 0,-1 0,1 0,0 0,0 0,-1 0,1 0,0 0,-1 0,1 0,0 1,0-1,-1 0,1 0,0 0,-1 0,1 0,0 1,0-1,0 0,-1 0,1 1,0-1,0 0,0 0,0 1,-1-1,1 0,0 1,9 8,19 7,-27-16,17 8,0 0,1-2,0 0,0-1,1-1,36 3,124-7,-81-3,-95 4,39-4,-42 3,0 0,1 0,-1-1,0 1,1 0,-1-1,0 1,1-1,-1 1,0-1,0 1,0-1,1 0,-1 0,0 1,0-1,0 0,0 0,0 0,-1 0,1 0,0-1,0 1,-1 0,1 0,0-2,-2-7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17T19:26:18.15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77,'786'0,"-736"-3,1-2,-1-2,60-18,16-2,-96 23,-1 1,1 1,0 2,-1 1,52 8,-71-7,-1 2,1-1,0 1,-1 0,0 1,8 6,-9-6,-1-1,1 0,-1 0,1 0,0-1,1 0,-1-1,0 0,13 2,48-4,-48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17T19:25:57.72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0 123,'69'1,"-42"1,0-1,0-1,0-1,0-2,-1 0,1-2,32-11,-37 9,0 1,0 1,0 2,0 0,38-1,49-6,-75 6,0 1,53 2,19-1,-93 0,0 0,-1-1,0-1,21-8,-21 7,1 0,-1 1,1 1,20-4,-28 6,0 0,0 1,0-1,-1 1,1 0,0 0,0 0,0 1,0 0,-1 0,1 0,0 0,-1 1,1 0,-1 0,0 0,1 0,-1 1,0-1,0 1,4 4,2 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2446" tIns="46223" rIns="92446" bIns="46223" rtlCol="0"/>
          <a:lstStyle>
            <a:lvl1pPr algn="r">
              <a:defRPr sz="1200"/>
            </a:lvl1pPr>
          </a:lstStyle>
          <a:p>
            <a:fld id="{DCFCF07E-2FBB-4466-A9A5-D8EA210B20A3}" type="datetimeFigureOut">
              <a:rPr lang="en-US" smtClean="0"/>
              <a:t>10/23/24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446" tIns="46223" rIns="92446" bIns="46223" rtlCol="0" anchor="b"/>
          <a:lstStyle>
            <a:lvl1pPr algn="r">
              <a:defRPr sz="1200"/>
            </a:lvl1pPr>
          </a:lstStyle>
          <a:p>
            <a:fld id="{86F8A568-9D4A-446D-B344-E283AE621F46}" type="slidenum">
              <a:rPr lang="en-US" smtClean="0"/>
              <a:t>‹#›</a:t>
            </a:fld>
            <a:endParaRPr lang="en-US"/>
          </a:p>
        </p:txBody>
      </p:sp>
    </p:spTree>
    <p:extLst>
      <p:ext uri="{BB962C8B-B14F-4D97-AF65-F5344CB8AC3E}">
        <p14:creationId xmlns:p14="http://schemas.microsoft.com/office/powerpoint/2010/main" val="3251455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r" eaLnBrk="1" hangingPunct="1"/>
            <a:endParaRPr lang="en-US">
              <a:solidFill>
                <a:prstClr val="black"/>
              </a:solidFill>
            </a:endParaRPr>
          </a:p>
          <a:p>
            <a:pPr algn="r" eaLnBrk="1" hangingPunct="1"/>
            <a:endParaRPr lang="en-US">
              <a:solidFill>
                <a:prstClr val="black"/>
              </a:solidFill>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048304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F8A568-9D4A-446D-B344-E283AE621F46}" type="slidenum">
              <a:rPr lang="en-US" smtClean="0"/>
              <a:t>2</a:t>
            </a:fld>
            <a:endParaRPr lang="en-US"/>
          </a:p>
        </p:txBody>
      </p:sp>
    </p:spTree>
    <p:extLst>
      <p:ext uri="{BB962C8B-B14F-4D97-AF65-F5344CB8AC3E}">
        <p14:creationId xmlns:p14="http://schemas.microsoft.com/office/powerpoint/2010/main" val="3356884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F8A568-9D4A-446D-B344-E283AE621F46}" type="slidenum">
              <a:rPr lang="en-US" smtClean="0"/>
              <a:t>16</a:t>
            </a:fld>
            <a:endParaRPr lang="en-US"/>
          </a:p>
        </p:txBody>
      </p:sp>
    </p:spTree>
    <p:extLst>
      <p:ext uri="{BB962C8B-B14F-4D97-AF65-F5344CB8AC3E}">
        <p14:creationId xmlns:p14="http://schemas.microsoft.com/office/powerpoint/2010/main" val="22684282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descr="CoSealColo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228600"/>
            <a:ext cx="639763"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4"/>
          <p:cNvSpPr txBox="1">
            <a:spLocks noChangeArrowheads="1"/>
          </p:cNvSpPr>
          <p:nvPr userDrawn="1"/>
        </p:nvSpPr>
        <p:spPr bwMode="auto">
          <a:xfrm>
            <a:off x="1185863" y="381000"/>
            <a:ext cx="3386137" cy="419100"/>
          </a:xfrm>
          <a:prstGeom prst="rect">
            <a:avLst/>
          </a:prstGeom>
          <a:noFill/>
          <a:ln w="9525">
            <a:noFill/>
            <a:miter lim="800000"/>
            <a:headEnd/>
            <a:tailEnd/>
          </a:ln>
        </p:spPr>
        <p:txBody>
          <a:bodyPr lIns="0" tIns="0" rIns="0" bIns="0"/>
          <a:lstStyle/>
          <a:p>
            <a:pPr fontAlgn="base">
              <a:spcBef>
                <a:spcPct val="0"/>
              </a:spcBef>
              <a:spcAft>
                <a:spcPct val="0"/>
              </a:spcAft>
              <a:defRPr/>
            </a:pPr>
            <a:r>
              <a:rPr lang="en-US" sz="2000">
                <a:solidFill>
                  <a:srgbClr val="000000"/>
                </a:solidFill>
                <a:latin typeface="Times New Roman" pitchFamily="18" charset="0"/>
              </a:rPr>
              <a:t>County of Fairfax, Virginia</a:t>
            </a:r>
            <a:endParaRPr lang="en-US">
              <a:solidFill>
                <a:srgbClr val="000000"/>
              </a:solidFill>
            </a:endParaRPr>
          </a:p>
        </p:txBody>
      </p:sp>
      <p:sp>
        <p:nvSpPr>
          <p:cNvPr id="6" name="Line 5"/>
          <p:cNvSpPr>
            <a:spLocks noChangeShapeType="1"/>
          </p:cNvSpPr>
          <p:nvPr userDrawn="1"/>
        </p:nvSpPr>
        <p:spPr bwMode="auto">
          <a:xfrm>
            <a:off x="1220788" y="762000"/>
            <a:ext cx="7313612" cy="0"/>
          </a:xfrm>
          <a:prstGeom prst="line">
            <a:avLst/>
          </a:prstGeom>
          <a:noFill/>
          <a:ln w="9525">
            <a:solidFill>
              <a:schemeClr val="tx1"/>
            </a:solidFill>
            <a:round/>
            <a:headEnd/>
            <a:tailEnd/>
          </a:ln>
          <a:effectLst/>
        </p:spPr>
        <p:txBody>
          <a:bodyPr/>
          <a:lstStyle/>
          <a:p>
            <a:pPr algn="ctr" fontAlgn="base">
              <a:spcBef>
                <a:spcPct val="0"/>
              </a:spcBef>
              <a:spcAft>
                <a:spcPct val="0"/>
              </a:spcAft>
              <a:defRPr/>
            </a:pPr>
            <a:endParaRPr lang="en-US">
              <a:solidFill>
                <a:srgbClr val="000000"/>
              </a:solidFill>
            </a:endParaRPr>
          </a:p>
        </p:txBody>
      </p:sp>
      <p:sp>
        <p:nvSpPr>
          <p:cNvPr id="7" name="Line 7"/>
          <p:cNvSpPr>
            <a:spLocks noChangeShapeType="1"/>
          </p:cNvSpPr>
          <p:nvPr userDrawn="1"/>
        </p:nvSpPr>
        <p:spPr bwMode="auto">
          <a:xfrm>
            <a:off x="457200" y="6172200"/>
            <a:ext cx="8229600" cy="0"/>
          </a:xfrm>
          <a:prstGeom prst="line">
            <a:avLst/>
          </a:prstGeom>
          <a:noFill/>
          <a:ln w="9525">
            <a:solidFill>
              <a:schemeClr val="tx1"/>
            </a:solidFill>
            <a:round/>
            <a:headEnd/>
            <a:tailEnd/>
          </a:ln>
          <a:effectLst/>
        </p:spPr>
        <p:txBody>
          <a:bodyPr/>
          <a:lstStyle/>
          <a:p>
            <a:pPr algn="ctr" fontAlgn="base">
              <a:spcBef>
                <a:spcPct val="0"/>
              </a:spcBef>
              <a:spcAft>
                <a:spcPct val="0"/>
              </a:spcAft>
              <a:defRPr/>
            </a:pPr>
            <a:endParaRPr lang="en-US">
              <a:solidFill>
                <a:srgbClr val="000000"/>
              </a:solidFill>
            </a:endParaRPr>
          </a:p>
        </p:txBody>
      </p:sp>
      <p:pic>
        <p:nvPicPr>
          <p:cNvPr id="8" name="Picture 14" descr="FCDOT-Logo_COLOR_30"/>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81913" y="6248400"/>
            <a:ext cx="1004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56" name="Rectangle 12"/>
          <p:cNvSpPr>
            <a:spLocks noGrp="1" noChangeArrowheads="1"/>
          </p:cNvSpPr>
          <p:nvPr>
            <p:ph type="ctrTitle" sz="quarter"/>
          </p:nvPr>
        </p:nvSpPr>
        <p:spPr>
          <a:xfrm>
            <a:off x="685800" y="2130425"/>
            <a:ext cx="7772400" cy="1470025"/>
          </a:xfrm>
        </p:spPr>
        <p:txBody>
          <a:bodyPr/>
          <a:lstStyle>
            <a:lvl1pPr>
              <a:defRPr/>
            </a:lvl1pPr>
          </a:lstStyle>
          <a:p>
            <a:r>
              <a:rPr lang="en-US"/>
              <a:t>Click to edit Master title style</a:t>
            </a:r>
          </a:p>
        </p:txBody>
      </p:sp>
      <p:sp>
        <p:nvSpPr>
          <p:cNvPr id="82957" name="Rectangle 1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9" name="Rectangle 9"/>
          <p:cNvSpPr>
            <a:spLocks noGrp="1" noChangeArrowheads="1"/>
          </p:cNvSpPr>
          <p:nvPr>
            <p:ph type="ftr" sz="quarter" idx="10"/>
          </p:nvPr>
        </p:nvSpPr>
        <p:spPr/>
        <p:txBody>
          <a:bodyPr/>
          <a:lstStyle>
            <a:lvl1pPr algn="ctr">
              <a:defRPr/>
            </a:lvl1pPr>
          </a:lstStyle>
          <a:p>
            <a:pPr>
              <a:defRPr/>
            </a:pPr>
            <a:r>
              <a:rPr lang="en-US">
                <a:solidFill>
                  <a:srgbClr val="000000"/>
                </a:solidFill>
              </a:rPr>
              <a:t>Department of Transportation </a:t>
            </a:r>
            <a:endParaRPr lang="en-US" dirty="0">
              <a:solidFill>
                <a:srgbClr val="000000"/>
              </a:solidFill>
            </a:endParaRPr>
          </a:p>
        </p:txBody>
      </p:sp>
    </p:spTree>
    <p:extLst>
      <p:ext uri="{BB962C8B-B14F-4D97-AF65-F5344CB8AC3E}">
        <p14:creationId xmlns:p14="http://schemas.microsoft.com/office/powerpoint/2010/main" val="83893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3473305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3641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762000"/>
            <a:ext cx="6019800" cy="5364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35784191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3"/>
          <p:cNvSpPr>
            <a:spLocks noGrp="1"/>
          </p:cNvSpPr>
          <p:nvPr>
            <p:ph type="ftr" sz="quarter" idx="10"/>
          </p:nvPr>
        </p:nvSpPr>
        <p:spPr>
          <a:xfrm>
            <a:off x="457200" y="6245224"/>
            <a:ext cx="8229600" cy="536575"/>
          </a:xfr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23388942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3"/>
          <p:cNvSpPr>
            <a:spLocks noGrp="1"/>
          </p:cNvSpPr>
          <p:nvPr>
            <p:ph type="ftr" sz="quarter" idx="10"/>
          </p:nvPr>
        </p:nvSpPr>
        <p:spPr>
          <a:xfrm>
            <a:off x="457200" y="6245225"/>
            <a:ext cx="8229600" cy="476250"/>
          </a:xfr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10515664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Footer Placeholder 3"/>
          <p:cNvSpPr>
            <a:spLocks noGrp="1"/>
          </p:cNvSpPr>
          <p:nvPr>
            <p:ph type="ftr" sz="quarter" idx="10"/>
          </p:nvPr>
        </p:nvSpPr>
        <p:spPr>
          <a:xfrm>
            <a:off x="457200" y="6245225"/>
            <a:ext cx="8229600" cy="476250"/>
          </a:xfr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3523656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3"/>
          <p:cNvSpPr>
            <a:spLocks noGrp="1"/>
          </p:cNvSpPr>
          <p:nvPr>
            <p:ph type="ftr" sz="quarter" idx="10"/>
          </p:nvPr>
        </p:nvSpPr>
        <p:spPr>
          <a:xfrm>
            <a:off x="457200" y="6245225"/>
            <a:ext cx="8229600" cy="476250"/>
          </a:xfr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13055549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3"/>
          <p:cNvSpPr>
            <a:spLocks noGrp="1"/>
          </p:cNvSpPr>
          <p:nvPr>
            <p:ph type="ftr" sz="quarter" idx="10"/>
          </p:nvPr>
        </p:nvSpPr>
        <p:spPr>
          <a:xfrm>
            <a:off x="457200" y="6245225"/>
            <a:ext cx="8229600" cy="476250"/>
          </a:xfr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19571625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0"/>
          </p:nvPr>
        </p:nvSpPr>
        <p:spPr>
          <a:xfrm>
            <a:off x="457200" y="6245225"/>
            <a:ext cx="8229600" cy="476250"/>
          </a:xfr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6163079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3"/>
          <p:cNvSpPr>
            <a:spLocks noGrp="1"/>
          </p:cNvSpPr>
          <p:nvPr>
            <p:ph type="ftr" sz="quarter" idx="10"/>
          </p:nvPr>
        </p:nvSpPr>
        <p:spPr>
          <a:xfrm>
            <a:off x="457200" y="6245225"/>
            <a:ext cx="8229600" cy="476250"/>
          </a:xfr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19019928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581400" y="7010400"/>
            <a:ext cx="2133600" cy="365125"/>
          </a:xfrm>
          <a:prstGeom prst="rect">
            <a:avLst/>
          </a:prstGeom>
        </p:spPr>
        <p:txBody>
          <a:bodyPr/>
          <a:lstStyle/>
          <a:p>
            <a:pPr fontAlgn="base">
              <a:spcBef>
                <a:spcPct val="0"/>
              </a:spcBef>
              <a:spcAft>
                <a:spcPct val="0"/>
              </a:spcAft>
            </a:pPr>
            <a:endParaRPr lang="en-US" dirty="0">
              <a:solidFill>
                <a:prstClr val="black"/>
              </a:solidFill>
              <a:latin typeface="Arial" pitchFamily="34" charset="0"/>
              <a:cs typeface="Arial" pitchFamily="34" charset="0"/>
            </a:endParaRPr>
          </a:p>
        </p:txBody>
      </p:sp>
      <p:sp>
        <p:nvSpPr>
          <p:cNvPr id="8" name="Footer Placeholder 3"/>
          <p:cNvSpPr>
            <a:spLocks noGrp="1"/>
          </p:cNvSpPr>
          <p:nvPr>
            <p:ph type="ftr" sz="quarter" idx="11"/>
          </p:nvPr>
        </p:nvSpPr>
        <p:spPr>
          <a:xfrm>
            <a:off x="457200" y="6245225"/>
            <a:ext cx="8229600" cy="476250"/>
          </a:xfr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3123207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39530155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3"/>
          <p:cNvSpPr>
            <a:spLocks noGrp="1"/>
          </p:cNvSpPr>
          <p:nvPr>
            <p:ph type="ftr" sz="quarter" idx="10"/>
          </p:nvPr>
        </p:nvSpPr>
        <p:spPr>
          <a:xfrm>
            <a:off x="457200" y="6245225"/>
            <a:ext cx="8229600" cy="476250"/>
          </a:xfr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20965072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3"/>
          <p:cNvSpPr>
            <a:spLocks noGrp="1"/>
          </p:cNvSpPr>
          <p:nvPr>
            <p:ph type="ftr" sz="quarter" idx="10"/>
          </p:nvPr>
        </p:nvSpPr>
        <p:spPr>
          <a:xfrm>
            <a:off x="457200" y="6245225"/>
            <a:ext cx="8229600" cy="476250"/>
          </a:xfr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39318504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3"/>
          <p:cNvSpPr>
            <a:spLocks noGrp="1"/>
          </p:cNvSpPr>
          <p:nvPr>
            <p:ph type="ftr" sz="quarter" idx="10"/>
          </p:nvPr>
        </p:nvSpPr>
        <p:spPr>
          <a:xfrm>
            <a:off x="457200" y="6245225"/>
            <a:ext cx="8229600" cy="476250"/>
          </a:xfr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22052609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descr="CoSealColo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228600"/>
            <a:ext cx="639763"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4"/>
          <p:cNvSpPr txBox="1">
            <a:spLocks noChangeArrowheads="1"/>
          </p:cNvSpPr>
          <p:nvPr userDrawn="1"/>
        </p:nvSpPr>
        <p:spPr bwMode="auto">
          <a:xfrm>
            <a:off x="1185863" y="381000"/>
            <a:ext cx="3386137" cy="419100"/>
          </a:xfrm>
          <a:prstGeom prst="rect">
            <a:avLst/>
          </a:prstGeom>
          <a:noFill/>
          <a:ln w="9525">
            <a:noFill/>
            <a:miter lim="800000"/>
            <a:headEnd/>
            <a:tailEnd/>
          </a:ln>
        </p:spPr>
        <p:txBody>
          <a:bodyPr lIns="0" tIns="0" rIns="0" bIns="0"/>
          <a:lstStyle/>
          <a:p>
            <a:pPr fontAlgn="base">
              <a:spcBef>
                <a:spcPct val="0"/>
              </a:spcBef>
              <a:spcAft>
                <a:spcPct val="0"/>
              </a:spcAft>
              <a:defRPr/>
            </a:pPr>
            <a:r>
              <a:rPr lang="en-US" sz="2000">
                <a:solidFill>
                  <a:srgbClr val="000000"/>
                </a:solidFill>
                <a:latin typeface="Times New Roman" pitchFamily="18" charset="0"/>
              </a:rPr>
              <a:t>County of Fairfax, Virginia</a:t>
            </a:r>
            <a:endParaRPr lang="en-US">
              <a:solidFill>
                <a:srgbClr val="000000"/>
              </a:solidFill>
            </a:endParaRPr>
          </a:p>
        </p:txBody>
      </p:sp>
      <p:sp>
        <p:nvSpPr>
          <p:cNvPr id="6" name="Line 5"/>
          <p:cNvSpPr>
            <a:spLocks noChangeShapeType="1"/>
          </p:cNvSpPr>
          <p:nvPr userDrawn="1"/>
        </p:nvSpPr>
        <p:spPr bwMode="auto">
          <a:xfrm>
            <a:off x="1220788" y="762000"/>
            <a:ext cx="7313612" cy="0"/>
          </a:xfrm>
          <a:prstGeom prst="line">
            <a:avLst/>
          </a:prstGeom>
          <a:noFill/>
          <a:ln w="9525">
            <a:solidFill>
              <a:schemeClr val="tx1"/>
            </a:solidFill>
            <a:round/>
            <a:headEnd/>
            <a:tailEnd/>
          </a:ln>
          <a:effectLst/>
        </p:spPr>
        <p:txBody>
          <a:bodyPr/>
          <a:lstStyle/>
          <a:p>
            <a:pPr algn="ctr" fontAlgn="base">
              <a:spcBef>
                <a:spcPct val="0"/>
              </a:spcBef>
              <a:spcAft>
                <a:spcPct val="0"/>
              </a:spcAft>
              <a:defRPr/>
            </a:pPr>
            <a:endParaRPr lang="en-US">
              <a:solidFill>
                <a:srgbClr val="000000"/>
              </a:solidFill>
            </a:endParaRPr>
          </a:p>
        </p:txBody>
      </p:sp>
      <p:sp>
        <p:nvSpPr>
          <p:cNvPr id="7" name="Line 7"/>
          <p:cNvSpPr>
            <a:spLocks noChangeShapeType="1"/>
          </p:cNvSpPr>
          <p:nvPr userDrawn="1"/>
        </p:nvSpPr>
        <p:spPr bwMode="auto">
          <a:xfrm>
            <a:off x="457200" y="6172200"/>
            <a:ext cx="8229600" cy="0"/>
          </a:xfrm>
          <a:prstGeom prst="line">
            <a:avLst/>
          </a:prstGeom>
          <a:noFill/>
          <a:ln w="9525">
            <a:solidFill>
              <a:schemeClr val="tx1"/>
            </a:solidFill>
            <a:round/>
            <a:headEnd/>
            <a:tailEnd/>
          </a:ln>
          <a:effectLst/>
        </p:spPr>
        <p:txBody>
          <a:bodyPr/>
          <a:lstStyle/>
          <a:p>
            <a:pPr algn="ctr" fontAlgn="base">
              <a:spcBef>
                <a:spcPct val="0"/>
              </a:spcBef>
              <a:spcAft>
                <a:spcPct val="0"/>
              </a:spcAft>
              <a:defRPr/>
            </a:pPr>
            <a:endParaRPr lang="en-US">
              <a:solidFill>
                <a:srgbClr val="000000"/>
              </a:solidFill>
            </a:endParaRPr>
          </a:p>
        </p:txBody>
      </p:sp>
      <p:pic>
        <p:nvPicPr>
          <p:cNvPr id="8" name="Picture 14" descr="FCDOT-Logo_COLOR_30"/>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81913" y="6248400"/>
            <a:ext cx="1004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56" name="Rectangle 12"/>
          <p:cNvSpPr>
            <a:spLocks noGrp="1" noChangeArrowheads="1"/>
          </p:cNvSpPr>
          <p:nvPr>
            <p:ph type="ctrTitle" sz="quarter"/>
          </p:nvPr>
        </p:nvSpPr>
        <p:spPr>
          <a:xfrm>
            <a:off x="685800" y="2130425"/>
            <a:ext cx="7772400" cy="1470025"/>
          </a:xfrm>
        </p:spPr>
        <p:txBody>
          <a:bodyPr/>
          <a:lstStyle>
            <a:lvl1pPr>
              <a:defRPr/>
            </a:lvl1pPr>
          </a:lstStyle>
          <a:p>
            <a:r>
              <a:rPr lang="en-US"/>
              <a:t>Click to edit Master title style</a:t>
            </a:r>
          </a:p>
        </p:txBody>
      </p:sp>
      <p:sp>
        <p:nvSpPr>
          <p:cNvPr id="82957" name="Rectangle 1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9" name="Rectangle 9"/>
          <p:cNvSpPr>
            <a:spLocks noGrp="1" noChangeArrowheads="1"/>
          </p:cNvSpPr>
          <p:nvPr>
            <p:ph type="ftr" sz="quarter" idx="10"/>
          </p:nvPr>
        </p:nvSpPr>
        <p:spPr>
          <a:xfrm>
            <a:off x="457200" y="6245225"/>
            <a:ext cx="8229600" cy="476250"/>
          </a:xfrm>
          <a:prstGeom prst="rect">
            <a:avLst/>
          </a:prstGeo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38490634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a:xfrm>
            <a:off x="457200" y="6245225"/>
            <a:ext cx="8229600" cy="476250"/>
          </a:xfrm>
          <a:prstGeom prst="rect">
            <a:avLst/>
          </a:prstGeo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15016656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a:xfrm>
            <a:off x="457200" y="6245225"/>
            <a:ext cx="8229600" cy="476250"/>
          </a:xfrm>
          <a:prstGeom prst="rect">
            <a:avLst/>
          </a:prstGeo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15476232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457200" y="6245225"/>
            <a:ext cx="8229600" cy="476250"/>
          </a:xfrm>
          <a:prstGeom prst="rect">
            <a:avLst/>
          </a:prstGeo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40855079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a:xfrm>
            <a:off x="457200" y="6245225"/>
            <a:ext cx="8229600" cy="476250"/>
          </a:xfrm>
          <a:prstGeom prst="rect">
            <a:avLst/>
          </a:prstGeo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32308544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a:xfrm>
            <a:off x="457200" y="6245225"/>
            <a:ext cx="8229600" cy="476250"/>
          </a:xfrm>
          <a:prstGeom prst="rect">
            <a:avLst/>
          </a:prstGeo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27982108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457200" y="6245225"/>
            <a:ext cx="8229600" cy="476250"/>
          </a:xfrm>
          <a:prstGeom prst="rect">
            <a:avLst/>
          </a:prstGeo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3681734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13338906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a:xfrm>
            <a:off x="457200" y="6245225"/>
            <a:ext cx="8229600" cy="476250"/>
          </a:xfrm>
          <a:prstGeom prst="rect">
            <a:avLst/>
          </a:prstGeo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10196026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a:xfrm>
            <a:off x="457200" y="6245225"/>
            <a:ext cx="8229600" cy="476250"/>
          </a:xfrm>
          <a:prstGeom prst="rect">
            <a:avLst/>
          </a:prstGeo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37256809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a:xfrm>
            <a:off x="457200" y="6245225"/>
            <a:ext cx="8229600" cy="476250"/>
          </a:xfrm>
          <a:prstGeom prst="rect">
            <a:avLst/>
          </a:prstGeo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20248426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3641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762000"/>
            <a:ext cx="6019800" cy="5364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a:xfrm>
            <a:off x="457200" y="6245225"/>
            <a:ext cx="8229600" cy="476250"/>
          </a:xfrm>
          <a:prstGeom prst="rect">
            <a:avLst/>
          </a:prstGeo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1943702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4231956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1219752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lgn="ctr">
              <a:defRPr/>
            </a:lvl1pPr>
          </a:lstStyle>
          <a:p>
            <a:pPr>
              <a:defRPr/>
            </a:pPr>
            <a:r>
              <a:rPr lang="en-US">
                <a:solidFill>
                  <a:srgbClr val="000000"/>
                </a:solidFill>
              </a:rPr>
              <a:t>Department of Transportation </a:t>
            </a:r>
            <a:endParaRPr lang="en-US" dirty="0">
              <a:solidFill>
                <a:srgbClr val="000000"/>
              </a:solidFill>
            </a:endParaRPr>
          </a:p>
        </p:txBody>
      </p:sp>
    </p:spTree>
    <p:extLst>
      <p:ext uri="{BB962C8B-B14F-4D97-AF65-F5344CB8AC3E}">
        <p14:creationId xmlns:p14="http://schemas.microsoft.com/office/powerpoint/2010/main" val="569621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192216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3711034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762012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8" descr="CoSealColo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57200" y="228600"/>
            <a:ext cx="639763"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3" name="Text Box 19"/>
          <p:cNvSpPr txBox="1">
            <a:spLocks noChangeArrowheads="1"/>
          </p:cNvSpPr>
          <p:nvPr userDrawn="1"/>
        </p:nvSpPr>
        <p:spPr bwMode="auto">
          <a:xfrm>
            <a:off x="1185863" y="381000"/>
            <a:ext cx="3386137" cy="419100"/>
          </a:xfrm>
          <a:prstGeom prst="rect">
            <a:avLst/>
          </a:prstGeom>
          <a:noFill/>
          <a:ln w="9525">
            <a:noFill/>
            <a:miter lim="800000"/>
            <a:headEnd/>
            <a:tailEnd/>
          </a:ln>
        </p:spPr>
        <p:txBody>
          <a:bodyPr lIns="0" tIns="0" rIns="0" bIns="0"/>
          <a:lstStyle/>
          <a:p>
            <a:pPr fontAlgn="base">
              <a:spcBef>
                <a:spcPct val="0"/>
              </a:spcBef>
              <a:spcAft>
                <a:spcPct val="0"/>
              </a:spcAft>
              <a:defRPr/>
            </a:pPr>
            <a:r>
              <a:rPr lang="en-US" sz="2000">
                <a:solidFill>
                  <a:srgbClr val="000000"/>
                </a:solidFill>
                <a:latin typeface="Times New Roman" pitchFamily="18" charset="0"/>
              </a:rPr>
              <a:t>County of Fairfax, Virginia</a:t>
            </a:r>
            <a:endParaRPr lang="en-US">
              <a:solidFill>
                <a:srgbClr val="000000"/>
              </a:solidFill>
            </a:endParaRPr>
          </a:p>
        </p:txBody>
      </p:sp>
      <p:sp>
        <p:nvSpPr>
          <p:cNvPr id="1044" name="Line 20"/>
          <p:cNvSpPr>
            <a:spLocks noChangeShapeType="1"/>
          </p:cNvSpPr>
          <p:nvPr userDrawn="1"/>
        </p:nvSpPr>
        <p:spPr bwMode="auto">
          <a:xfrm>
            <a:off x="1220788" y="762000"/>
            <a:ext cx="7466012" cy="0"/>
          </a:xfrm>
          <a:prstGeom prst="line">
            <a:avLst/>
          </a:prstGeom>
          <a:noFill/>
          <a:ln w="9525">
            <a:solidFill>
              <a:schemeClr val="tx1"/>
            </a:solidFill>
            <a:round/>
            <a:headEnd/>
            <a:tailEnd/>
          </a:ln>
          <a:effectLst/>
        </p:spPr>
        <p:txBody>
          <a:bodyPr/>
          <a:lstStyle/>
          <a:p>
            <a:pPr algn="ctr" fontAlgn="base">
              <a:spcBef>
                <a:spcPct val="0"/>
              </a:spcBef>
              <a:spcAft>
                <a:spcPct val="0"/>
              </a:spcAft>
              <a:defRPr/>
            </a:pPr>
            <a:endParaRPr lang="en-US">
              <a:solidFill>
                <a:srgbClr val="000000"/>
              </a:solidFill>
            </a:endParaRPr>
          </a:p>
        </p:txBody>
      </p:sp>
      <p:sp>
        <p:nvSpPr>
          <p:cNvPr id="1046" name="Line 22"/>
          <p:cNvSpPr>
            <a:spLocks noChangeShapeType="1"/>
          </p:cNvSpPr>
          <p:nvPr userDrawn="1"/>
        </p:nvSpPr>
        <p:spPr bwMode="auto">
          <a:xfrm>
            <a:off x="457200" y="6172200"/>
            <a:ext cx="8229600" cy="0"/>
          </a:xfrm>
          <a:prstGeom prst="line">
            <a:avLst/>
          </a:prstGeom>
          <a:noFill/>
          <a:ln w="9525">
            <a:solidFill>
              <a:schemeClr val="tx1"/>
            </a:solidFill>
            <a:round/>
            <a:headEnd/>
            <a:tailEnd/>
          </a:ln>
          <a:effectLst/>
        </p:spPr>
        <p:txBody>
          <a:bodyPr/>
          <a:lstStyle/>
          <a:p>
            <a:pPr algn="ctr" fontAlgn="base">
              <a:spcBef>
                <a:spcPct val="0"/>
              </a:spcBef>
              <a:spcAft>
                <a:spcPct val="0"/>
              </a:spcAft>
              <a:defRPr/>
            </a:pPr>
            <a:endParaRPr lang="en-US">
              <a:solidFill>
                <a:srgbClr val="000000"/>
              </a:solidFill>
            </a:endParaRPr>
          </a:p>
        </p:txBody>
      </p:sp>
      <p:sp>
        <p:nvSpPr>
          <p:cNvPr id="1030" name="Rectangle 27"/>
          <p:cNvSpPr>
            <a:spLocks noGrp="1" noChangeArrowheads="1"/>
          </p:cNvSpPr>
          <p:nvPr>
            <p:ph type="title"/>
          </p:nvPr>
        </p:nvSpPr>
        <p:spPr bwMode="auto">
          <a:xfrm>
            <a:off x="457200" y="762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2" name="Picture 29" descr="FCDOT-Logo_COLOR_30"/>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81913" y="6248400"/>
            <a:ext cx="1004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9" name="Rectangle 25"/>
          <p:cNvSpPr>
            <a:spLocks noGrp="1" noChangeArrowheads="1"/>
          </p:cNvSpPr>
          <p:nvPr>
            <p:ph type="ftr" sz="quarter" idx="3"/>
          </p:nvPr>
        </p:nvSpPr>
        <p:spPr bwMode="auto">
          <a:xfrm>
            <a:off x="457200" y="6245225"/>
            <a:ext cx="8229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r>
              <a:rPr lang="en-US">
                <a:solidFill>
                  <a:srgbClr val="000000"/>
                </a:solidFill>
              </a:rPr>
              <a:t>Department of Transportation </a:t>
            </a:r>
            <a:endParaRPr lang="en-US" dirty="0">
              <a:solidFill>
                <a:srgbClr val="000000"/>
              </a:solidFill>
            </a:endParaRPr>
          </a:p>
        </p:txBody>
      </p:sp>
    </p:spTree>
    <p:extLst>
      <p:ext uri="{BB962C8B-B14F-4D97-AF65-F5344CB8AC3E}">
        <p14:creationId xmlns:p14="http://schemas.microsoft.com/office/powerpoint/2010/main" val="41555857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18" descr="CoSealColo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57200" y="228600"/>
            <a:ext cx="639763"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9"/>
          <p:cNvSpPr txBox="1">
            <a:spLocks noChangeArrowheads="1"/>
          </p:cNvSpPr>
          <p:nvPr userDrawn="1"/>
        </p:nvSpPr>
        <p:spPr bwMode="auto">
          <a:xfrm>
            <a:off x="1185863" y="381000"/>
            <a:ext cx="3386137"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sz="2000" dirty="0">
                <a:solidFill>
                  <a:prstClr val="black"/>
                </a:solidFill>
                <a:latin typeface="Times New Roman" pitchFamily="18" charset="0"/>
              </a:rPr>
              <a:t>County of Fairfax, Virginia</a:t>
            </a:r>
            <a:endParaRPr lang="en-US" dirty="0">
              <a:solidFill>
                <a:prstClr val="black"/>
              </a:solidFill>
            </a:endParaRPr>
          </a:p>
        </p:txBody>
      </p:sp>
      <p:pic>
        <p:nvPicPr>
          <p:cNvPr id="9" name="Picture 29" descr="FCDOT-Logo_COLOR_30"/>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690567" y="6302298"/>
            <a:ext cx="1004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userDrawn="1"/>
        </p:nvCxnSpPr>
        <p:spPr>
          <a:xfrm>
            <a:off x="457200" y="6172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1185863" y="762000"/>
            <a:ext cx="74866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Footer Placeholder 3"/>
          <p:cNvSpPr>
            <a:spLocks noGrp="1"/>
          </p:cNvSpPr>
          <p:nvPr>
            <p:ph type="ftr" sz="quarter" idx="3"/>
          </p:nvPr>
        </p:nvSpPr>
        <p:spPr>
          <a:xfrm>
            <a:off x="457200" y="6245225"/>
            <a:ext cx="8229600" cy="476250"/>
          </a:xfrm>
          <a:prstGeom prst="rect">
            <a:avLst/>
          </a:prstGeo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35929312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8" descr="CoSealColo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57200" y="228600"/>
            <a:ext cx="639763"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3" name="Text Box 19"/>
          <p:cNvSpPr txBox="1">
            <a:spLocks noChangeArrowheads="1"/>
          </p:cNvSpPr>
          <p:nvPr userDrawn="1"/>
        </p:nvSpPr>
        <p:spPr bwMode="auto">
          <a:xfrm>
            <a:off x="1185863" y="381000"/>
            <a:ext cx="3386137" cy="419100"/>
          </a:xfrm>
          <a:prstGeom prst="rect">
            <a:avLst/>
          </a:prstGeom>
          <a:noFill/>
          <a:ln w="9525">
            <a:noFill/>
            <a:miter lim="800000"/>
            <a:headEnd/>
            <a:tailEnd/>
          </a:ln>
        </p:spPr>
        <p:txBody>
          <a:bodyPr lIns="0" tIns="0" rIns="0" bIns="0"/>
          <a:lstStyle/>
          <a:p>
            <a:pPr fontAlgn="base">
              <a:spcBef>
                <a:spcPct val="0"/>
              </a:spcBef>
              <a:spcAft>
                <a:spcPct val="0"/>
              </a:spcAft>
              <a:defRPr/>
            </a:pPr>
            <a:r>
              <a:rPr lang="en-US" sz="2000">
                <a:solidFill>
                  <a:srgbClr val="000000"/>
                </a:solidFill>
                <a:latin typeface="Times New Roman" pitchFamily="18" charset="0"/>
              </a:rPr>
              <a:t>County of Fairfax, Virginia</a:t>
            </a:r>
            <a:endParaRPr lang="en-US">
              <a:solidFill>
                <a:srgbClr val="000000"/>
              </a:solidFill>
            </a:endParaRPr>
          </a:p>
        </p:txBody>
      </p:sp>
      <p:sp>
        <p:nvSpPr>
          <p:cNvPr id="1044" name="Line 20"/>
          <p:cNvSpPr>
            <a:spLocks noChangeShapeType="1"/>
          </p:cNvSpPr>
          <p:nvPr userDrawn="1"/>
        </p:nvSpPr>
        <p:spPr bwMode="auto">
          <a:xfrm>
            <a:off x="1220788" y="762000"/>
            <a:ext cx="7466012" cy="0"/>
          </a:xfrm>
          <a:prstGeom prst="line">
            <a:avLst/>
          </a:prstGeom>
          <a:noFill/>
          <a:ln w="9525">
            <a:solidFill>
              <a:schemeClr val="tx1"/>
            </a:solidFill>
            <a:round/>
            <a:headEnd/>
            <a:tailEnd/>
          </a:ln>
          <a:effectLst/>
        </p:spPr>
        <p:txBody>
          <a:bodyPr/>
          <a:lstStyle/>
          <a:p>
            <a:pPr algn="ctr" fontAlgn="base">
              <a:spcBef>
                <a:spcPct val="0"/>
              </a:spcBef>
              <a:spcAft>
                <a:spcPct val="0"/>
              </a:spcAft>
              <a:defRPr/>
            </a:pPr>
            <a:endParaRPr lang="en-US">
              <a:solidFill>
                <a:srgbClr val="000000"/>
              </a:solidFill>
            </a:endParaRPr>
          </a:p>
        </p:txBody>
      </p:sp>
      <p:sp>
        <p:nvSpPr>
          <p:cNvPr id="1046" name="Line 22"/>
          <p:cNvSpPr>
            <a:spLocks noChangeShapeType="1"/>
          </p:cNvSpPr>
          <p:nvPr userDrawn="1"/>
        </p:nvSpPr>
        <p:spPr bwMode="auto">
          <a:xfrm>
            <a:off x="457200" y="6172200"/>
            <a:ext cx="8229600" cy="0"/>
          </a:xfrm>
          <a:prstGeom prst="line">
            <a:avLst/>
          </a:prstGeom>
          <a:noFill/>
          <a:ln w="9525">
            <a:solidFill>
              <a:schemeClr val="tx1"/>
            </a:solidFill>
            <a:round/>
            <a:headEnd/>
            <a:tailEnd/>
          </a:ln>
          <a:effectLst/>
        </p:spPr>
        <p:txBody>
          <a:bodyPr/>
          <a:lstStyle/>
          <a:p>
            <a:pPr algn="ctr" fontAlgn="base">
              <a:spcBef>
                <a:spcPct val="0"/>
              </a:spcBef>
              <a:spcAft>
                <a:spcPct val="0"/>
              </a:spcAft>
              <a:defRPr/>
            </a:pPr>
            <a:endParaRPr lang="en-US">
              <a:solidFill>
                <a:srgbClr val="000000"/>
              </a:solidFill>
            </a:endParaRPr>
          </a:p>
        </p:txBody>
      </p:sp>
      <p:sp>
        <p:nvSpPr>
          <p:cNvPr id="1030" name="Rectangle 27"/>
          <p:cNvSpPr>
            <a:spLocks noGrp="1" noChangeArrowheads="1"/>
          </p:cNvSpPr>
          <p:nvPr>
            <p:ph type="title"/>
          </p:nvPr>
        </p:nvSpPr>
        <p:spPr bwMode="auto">
          <a:xfrm>
            <a:off x="457200" y="762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2" name="Picture 29" descr="FCDOT-Logo_COLOR_30"/>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81913" y="6248400"/>
            <a:ext cx="1004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3"/>
          <p:cNvSpPr>
            <a:spLocks noGrp="1"/>
          </p:cNvSpPr>
          <p:nvPr>
            <p:ph type="ftr" sz="quarter" idx="3"/>
          </p:nvPr>
        </p:nvSpPr>
        <p:spPr>
          <a:xfrm>
            <a:off x="457200" y="6245225"/>
            <a:ext cx="8229600" cy="476250"/>
          </a:xfrm>
          <a:prstGeom prst="rect">
            <a:avLst/>
          </a:prstGeom>
        </p:spPr>
        <p:txBody>
          <a:bodyPr/>
          <a:lstStyle>
            <a:lvl1pPr algn="ctr">
              <a:defRPr/>
            </a:lvl1pPr>
          </a:lstStyle>
          <a:p>
            <a:pPr>
              <a:defRPr/>
            </a:pPr>
            <a:r>
              <a:rPr lang="en-US">
                <a:solidFill>
                  <a:srgbClr val="000000"/>
                </a:solidFill>
              </a:rPr>
              <a:t>Department of Transportation </a:t>
            </a:r>
          </a:p>
        </p:txBody>
      </p:sp>
    </p:spTree>
    <p:extLst>
      <p:ext uri="{BB962C8B-B14F-4D97-AF65-F5344CB8AC3E}">
        <p14:creationId xmlns:p14="http://schemas.microsoft.com/office/powerpoint/2010/main" val="236909641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ctrTitle"/>
          </p:nvPr>
        </p:nvSpPr>
        <p:spPr>
          <a:xfrm>
            <a:off x="457200" y="1143000"/>
            <a:ext cx="8229600" cy="3124200"/>
          </a:xfrm>
        </p:spPr>
        <p:txBody>
          <a:bodyPr/>
          <a:lstStyle/>
          <a:p>
            <a:pPr eaLnBrk="1" hangingPunct="1"/>
            <a:r>
              <a:rPr lang="en-US" sz="4000" b="1" dirty="0">
                <a:latin typeface="Calibri" panose="020F0502020204030204" pitchFamily="34" charset="0"/>
              </a:rPr>
              <a:t>Funding for the Washington Metropolitan Area Transit Authority</a:t>
            </a:r>
            <a:br>
              <a:rPr lang="en-US" sz="4000" b="1" dirty="0">
                <a:latin typeface="Calibri" panose="020F0502020204030204" pitchFamily="34" charset="0"/>
              </a:rPr>
            </a:br>
            <a:br>
              <a:rPr lang="en-US" sz="4000" b="1" dirty="0">
                <a:latin typeface="Calibri" panose="020F0502020204030204" pitchFamily="34" charset="0"/>
              </a:rPr>
            </a:br>
            <a:r>
              <a:rPr lang="en-US" sz="2400" b="1" dirty="0">
                <a:solidFill>
                  <a:srgbClr val="000000"/>
                </a:solidFill>
                <a:latin typeface="Calibri" panose="020F0502020204030204" pitchFamily="34" charset="0"/>
              </a:rPr>
              <a:t>Fairfax County Federation of Citizens Associations </a:t>
            </a:r>
            <a:br>
              <a:rPr lang="en-US" sz="2400" dirty="0">
                <a:solidFill>
                  <a:srgbClr val="000000"/>
                </a:solidFill>
                <a:latin typeface="Calibri" panose="020F0502020204030204" pitchFamily="34" charset="0"/>
              </a:rPr>
            </a:br>
            <a:r>
              <a:rPr lang="en-US" sz="2400" b="1" dirty="0">
                <a:solidFill>
                  <a:srgbClr val="000000"/>
                </a:solidFill>
                <a:latin typeface="Calibri" panose="020F0502020204030204" pitchFamily="34" charset="0"/>
              </a:rPr>
              <a:t>October 24, 2024</a:t>
            </a:r>
            <a:br>
              <a:rPr lang="en-US" sz="2400" dirty="0">
                <a:latin typeface="Calibri" panose="020F0502020204030204" pitchFamily="34" charset="0"/>
              </a:rPr>
            </a:br>
            <a:endParaRPr lang="en-US" sz="2400" b="1" dirty="0">
              <a:latin typeface="Calibri" panose="020F0502020204030204" pitchFamily="34" charset="0"/>
            </a:endParaRPr>
          </a:p>
        </p:txBody>
      </p:sp>
      <p:sp>
        <p:nvSpPr>
          <p:cNvPr id="13316" name="Rectangle 3"/>
          <p:cNvSpPr>
            <a:spLocks noGrp="1" noChangeArrowheads="1"/>
          </p:cNvSpPr>
          <p:nvPr>
            <p:ph type="subTitle" idx="1"/>
          </p:nvPr>
        </p:nvSpPr>
        <p:spPr>
          <a:xfrm>
            <a:off x="1371600" y="5105400"/>
            <a:ext cx="6400800" cy="914400"/>
          </a:xfrm>
        </p:spPr>
        <p:txBody>
          <a:bodyPr/>
          <a:lstStyle/>
          <a:p>
            <a:pPr eaLnBrk="1" hangingPunct="1"/>
            <a:r>
              <a:rPr lang="en-US" sz="1800" b="1" dirty="0">
                <a:solidFill>
                  <a:srgbClr val="000000"/>
                </a:solidFill>
                <a:latin typeface="Calibri" panose="020F0502020204030204" pitchFamily="34" charset="0"/>
              </a:rPr>
              <a:t>Brent Riddle, Department of Transportation</a:t>
            </a:r>
          </a:p>
          <a:p>
            <a:pPr eaLnBrk="1" hangingPunct="1"/>
            <a:r>
              <a:rPr lang="en-US" sz="1800" b="1" dirty="0">
                <a:solidFill>
                  <a:srgbClr val="000000"/>
                </a:solidFill>
                <a:latin typeface="Calibri" panose="020F0502020204030204" pitchFamily="34" charset="0"/>
              </a:rPr>
              <a:t>Fairfax County Government</a:t>
            </a:r>
          </a:p>
          <a:p>
            <a:pPr eaLnBrk="1" hangingPunct="1"/>
            <a:endParaRPr lang="en-US" sz="2100" dirty="0">
              <a:solidFill>
                <a:srgbClr val="000000"/>
              </a:solidFill>
              <a:latin typeface="Calibri" panose="020F0502020204030204" pitchFamily="34" charset="0"/>
            </a:endParaRPr>
          </a:p>
          <a:p>
            <a:pPr eaLnBrk="1" hangingPunct="1"/>
            <a:endParaRPr lang="en-US" sz="21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375156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a:xfrm>
            <a:off x="457200" y="6257925"/>
            <a:ext cx="8229600" cy="476250"/>
          </a:xfrm>
        </p:spPr>
        <p:txBody>
          <a:bodyPr/>
          <a:lstStyle/>
          <a:p>
            <a:pPr>
              <a:defRPr/>
            </a:pPr>
            <a:r>
              <a:rPr lang="en-US" sz="1400" dirty="0">
                <a:solidFill>
                  <a:srgbClr val="000000"/>
                </a:solidFill>
                <a:latin typeface="Calibri" panose="020F0502020204030204" pitchFamily="34" charset="0"/>
              </a:rPr>
              <a:t>Department of Transportation</a:t>
            </a:r>
          </a:p>
          <a:p>
            <a:pPr>
              <a:defRPr/>
            </a:pPr>
            <a:fld id="{8EFE655B-D67F-4D0C-AF72-84B131A427DA}" type="slidenum">
              <a:rPr lang="en-US" sz="1400" smtClean="0">
                <a:solidFill>
                  <a:srgbClr val="000000"/>
                </a:solidFill>
                <a:latin typeface="Calibri" panose="020F0502020204030204" pitchFamily="34" charset="0"/>
              </a:rPr>
              <a:t>10</a:t>
            </a:fld>
            <a:endParaRPr lang="en-US" sz="1400" dirty="0">
              <a:solidFill>
                <a:srgbClr val="000000"/>
              </a:solidFill>
              <a:latin typeface="Calibri" panose="020F0502020204030204" pitchFamily="34" charset="0"/>
            </a:endParaRPr>
          </a:p>
          <a:p>
            <a:pPr>
              <a:defRPr/>
            </a:pPr>
            <a:endParaRPr lang="en-US" sz="1400" dirty="0">
              <a:solidFill>
                <a:srgbClr val="000000"/>
              </a:solidFill>
              <a:latin typeface="Calibri" panose="020F0502020204030204" pitchFamily="34" charset="0"/>
            </a:endParaRPr>
          </a:p>
        </p:txBody>
      </p:sp>
      <p:sp>
        <p:nvSpPr>
          <p:cNvPr id="2" name="Title 1">
            <a:extLst>
              <a:ext uri="{FF2B5EF4-FFF2-40B4-BE49-F238E27FC236}">
                <a16:creationId xmlns:a16="http://schemas.microsoft.com/office/drawing/2014/main" id="{98E4B95F-A64C-A168-4497-294020982A97}"/>
              </a:ext>
            </a:extLst>
          </p:cNvPr>
          <p:cNvSpPr>
            <a:spLocks noGrp="1"/>
          </p:cNvSpPr>
          <p:nvPr>
            <p:ph type="title"/>
          </p:nvPr>
        </p:nvSpPr>
        <p:spPr>
          <a:xfrm>
            <a:off x="457200" y="762000"/>
            <a:ext cx="8229600" cy="838200"/>
          </a:xfrm>
        </p:spPr>
        <p:txBody>
          <a:bodyPr/>
          <a:lstStyle/>
          <a:p>
            <a:r>
              <a:rPr lang="en-US" sz="3200" u="sng" dirty="0">
                <a:latin typeface="Calibri" panose="020F0502020204030204" pitchFamily="34" charset="0"/>
              </a:rPr>
              <a:t>Funding for Operating</a:t>
            </a:r>
          </a:p>
        </p:txBody>
      </p:sp>
      <p:pic>
        <p:nvPicPr>
          <p:cNvPr id="4" name="Picture 3">
            <a:extLst>
              <a:ext uri="{FF2B5EF4-FFF2-40B4-BE49-F238E27FC236}">
                <a16:creationId xmlns:a16="http://schemas.microsoft.com/office/drawing/2014/main" id="{A8199D9C-9341-33C0-6B5A-DABE29B3D724}"/>
              </a:ext>
            </a:extLst>
          </p:cNvPr>
          <p:cNvPicPr>
            <a:picLocks noChangeAspect="1"/>
          </p:cNvPicPr>
          <p:nvPr/>
        </p:nvPicPr>
        <p:blipFill>
          <a:blip r:embed="rId2"/>
          <a:stretch>
            <a:fillRect/>
          </a:stretch>
        </p:blipFill>
        <p:spPr>
          <a:xfrm>
            <a:off x="1600200" y="2057400"/>
            <a:ext cx="5638800" cy="3810000"/>
          </a:xfrm>
          <a:prstGeom prst="rect">
            <a:avLst/>
          </a:prstGeom>
        </p:spPr>
      </p:pic>
      <p:sp>
        <p:nvSpPr>
          <p:cNvPr id="9" name="TextBox 8">
            <a:extLst>
              <a:ext uri="{FF2B5EF4-FFF2-40B4-BE49-F238E27FC236}">
                <a16:creationId xmlns:a16="http://schemas.microsoft.com/office/drawing/2014/main" id="{36406C1D-A60F-686A-7B0C-114F4170EE4D}"/>
              </a:ext>
            </a:extLst>
          </p:cNvPr>
          <p:cNvSpPr txBox="1"/>
          <p:nvPr/>
        </p:nvSpPr>
        <p:spPr>
          <a:xfrm>
            <a:off x="1600200" y="1657290"/>
            <a:ext cx="5181600" cy="400110"/>
          </a:xfrm>
          <a:prstGeom prst="rect">
            <a:avLst/>
          </a:prstGeom>
          <a:noFill/>
        </p:spPr>
        <p:txBody>
          <a:bodyPr wrap="square">
            <a:spAutoFit/>
          </a:bodyPr>
          <a:lstStyle/>
          <a:p>
            <a:pPr marL="0" indent="0">
              <a:buNone/>
            </a:pPr>
            <a:r>
              <a:rPr lang="en-US" sz="2000" b="1" i="0" dirty="0">
                <a:solidFill>
                  <a:srgbClr val="000000"/>
                </a:solidFill>
                <a:effectLst/>
                <a:latin typeface="Calibri-Light"/>
              </a:rPr>
              <a:t>FY 2024 &amp; FY 2025 WMATA Budget </a:t>
            </a:r>
            <a:r>
              <a:rPr lang="en-US" sz="2000" b="1" dirty="0">
                <a:solidFill>
                  <a:srgbClr val="000000"/>
                </a:solidFill>
                <a:latin typeface="Calibri-Light"/>
              </a:rPr>
              <a:t>Overview</a:t>
            </a:r>
            <a:endParaRPr lang="en-US" sz="2000" b="1" i="0" dirty="0">
              <a:solidFill>
                <a:srgbClr val="000000"/>
              </a:solidFill>
              <a:effectLst/>
              <a:latin typeface="Calibri-Light"/>
            </a:endParaRP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5650CD92-296D-2FAC-9466-22457E6D8ED4}"/>
                  </a:ext>
                </a:extLst>
              </p14:cNvPr>
              <p14:cNvContentPartPr/>
              <p14:nvPr/>
            </p14:nvContentPartPr>
            <p14:xfrm>
              <a:off x="5101264" y="4595107"/>
              <a:ext cx="597240" cy="28440"/>
            </p14:xfrm>
          </p:contentPart>
        </mc:Choice>
        <mc:Fallback xmlns="">
          <p:pic>
            <p:nvPicPr>
              <p:cNvPr id="3" name="Ink 2">
                <a:extLst>
                  <a:ext uri="{FF2B5EF4-FFF2-40B4-BE49-F238E27FC236}">
                    <a16:creationId xmlns:a16="http://schemas.microsoft.com/office/drawing/2014/main" id="{5650CD92-296D-2FAC-9466-22457E6D8ED4}"/>
                  </a:ext>
                </a:extLst>
              </p:cNvPr>
              <p:cNvPicPr/>
              <p:nvPr/>
            </p:nvPicPr>
            <p:blipFill>
              <a:blip r:embed="rId4"/>
              <a:stretch>
                <a:fillRect/>
              </a:stretch>
            </p:blipFill>
            <p:spPr>
              <a:xfrm>
                <a:off x="5047624" y="4487467"/>
                <a:ext cx="704880" cy="244080"/>
              </a:xfrm>
              <a:prstGeom prst="rect">
                <a:avLst/>
              </a:prstGeom>
            </p:spPr>
          </p:pic>
        </mc:Fallback>
      </mc:AlternateContent>
    </p:spTree>
    <p:extLst>
      <p:ext uri="{BB962C8B-B14F-4D97-AF65-F5344CB8AC3E}">
        <p14:creationId xmlns:p14="http://schemas.microsoft.com/office/powerpoint/2010/main" val="1020774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a:xfrm>
            <a:off x="457200" y="6257925"/>
            <a:ext cx="8229600" cy="476250"/>
          </a:xfrm>
        </p:spPr>
        <p:txBody>
          <a:bodyPr/>
          <a:lstStyle/>
          <a:p>
            <a:pPr>
              <a:defRPr/>
            </a:pPr>
            <a:r>
              <a:rPr lang="en-US" sz="1400" dirty="0">
                <a:solidFill>
                  <a:srgbClr val="000000"/>
                </a:solidFill>
                <a:latin typeface="Calibri" panose="020F0502020204030204" pitchFamily="34" charset="0"/>
              </a:rPr>
              <a:t>Department of Transportation</a:t>
            </a:r>
          </a:p>
          <a:p>
            <a:pPr>
              <a:defRPr/>
            </a:pPr>
            <a:fld id="{8EFE655B-D67F-4D0C-AF72-84B131A427DA}" type="slidenum">
              <a:rPr lang="en-US" sz="1400" smtClean="0">
                <a:solidFill>
                  <a:srgbClr val="000000"/>
                </a:solidFill>
                <a:latin typeface="Calibri" panose="020F0502020204030204" pitchFamily="34" charset="0"/>
              </a:rPr>
              <a:t>11</a:t>
            </a:fld>
            <a:endParaRPr lang="en-US" sz="1400" dirty="0">
              <a:solidFill>
                <a:srgbClr val="000000"/>
              </a:solidFill>
              <a:latin typeface="Calibri" panose="020F0502020204030204" pitchFamily="34" charset="0"/>
            </a:endParaRPr>
          </a:p>
          <a:p>
            <a:pPr>
              <a:defRPr/>
            </a:pPr>
            <a:endParaRPr lang="en-US" sz="1400" dirty="0">
              <a:solidFill>
                <a:srgbClr val="000000"/>
              </a:solidFill>
              <a:latin typeface="Calibri" panose="020F0502020204030204" pitchFamily="34" charset="0"/>
            </a:endParaRPr>
          </a:p>
        </p:txBody>
      </p:sp>
      <p:pic>
        <p:nvPicPr>
          <p:cNvPr id="5" name="Picture 4">
            <a:extLst>
              <a:ext uri="{FF2B5EF4-FFF2-40B4-BE49-F238E27FC236}">
                <a16:creationId xmlns:a16="http://schemas.microsoft.com/office/drawing/2014/main" id="{0F9D46BD-0D78-5B83-D7D1-90B0A2727848}"/>
              </a:ext>
            </a:extLst>
          </p:cNvPr>
          <p:cNvPicPr>
            <a:picLocks noChangeAspect="1"/>
          </p:cNvPicPr>
          <p:nvPr/>
        </p:nvPicPr>
        <p:blipFill>
          <a:blip r:embed="rId2"/>
          <a:stretch>
            <a:fillRect/>
          </a:stretch>
        </p:blipFill>
        <p:spPr>
          <a:xfrm>
            <a:off x="1447800" y="2645807"/>
            <a:ext cx="6172200" cy="3373993"/>
          </a:xfrm>
          <a:prstGeom prst="rect">
            <a:avLst/>
          </a:prstGeom>
        </p:spPr>
      </p:pic>
      <p:sp>
        <p:nvSpPr>
          <p:cNvPr id="6" name="Title 1">
            <a:extLst>
              <a:ext uri="{FF2B5EF4-FFF2-40B4-BE49-F238E27FC236}">
                <a16:creationId xmlns:a16="http://schemas.microsoft.com/office/drawing/2014/main" id="{20785443-947C-1A12-BF31-D3F4ADD92DAD}"/>
              </a:ext>
            </a:extLst>
          </p:cNvPr>
          <p:cNvSpPr>
            <a:spLocks noGrp="1"/>
          </p:cNvSpPr>
          <p:nvPr>
            <p:ph type="title"/>
          </p:nvPr>
        </p:nvSpPr>
        <p:spPr>
          <a:xfrm>
            <a:off x="457200" y="762000"/>
            <a:ext cx="8229600" cy="838200"/>
          </a:xfrm>
        </p:spPr>
        <p:txBody>
          <a:bodyPr/>
          <a:lstStyle/>
          <a:p>
            <a:r>
              <a:rPr lang="en-US" sz="3600" u="sng" dirty="0">
                <a:latin typeface="Calibri" panose="020F0502020204030204" pitchFamily="34" charset="0"/>
              </a:rPr>
              <a:t>Funding for Operating</a:t>
            </a:r>
          </a:p>
        </p:txBody>
      </p:sp>
      <p:sp>
        <p:nvSpPr>
          <p:cNvPr id="8" name="TextBox 7">
            <a:extLst>
              <a:ext uri="{FF2B5EF4-FFF2-40B4-BE49-F238E27FC236}">
                <a16:creationId xmlns:a16="http://schemas.microsoft.com/office/drawing/2014/main" id="{0936FE2F-A7B3-A2C7-F528-12F38A033430}"/>
              </a:ext>
            </a:extLst>
          </p:cNvPr>
          <p:cNvSpPr txBox="1"/>
          <p:nvPr/>
        </p:nvSpPr>
        <p:spPr>
          <a:xfrm>
            <a:off x="1600200" y="1600200"/>
            <a:ext cx="5791200" cy="1052596"/>
          </a:xfrm>
          <a:prstGeom prst="rect">
            <a:avLst/>
          </a:prstGeom>
          <a:noFill/>
        </p:spPr>
        <p:txBody>
          <a:bodyPr wrap="square">
            <a:spAutoFit/>
          </a:bodyPr>
          <a:lstStyle/>
          <a:p>
            <a:pPr marL="0" indent="0">
              <a:buNone/>
            </a:pPr>
            <a:r>
              <a:rPr lang="en-US" sz="2400" b="1" i="0" dirty="0">
                <a:solidFill>
                  <a:srgbClr val="000000"/>
                </a:solidFill>
                <a:effectLst/>
                <a:latin typeface="Calibri-Light"/>
              </a:rPr>
              <a:t>FY 2024 &amp; FY 2025 WMATA Subsidy Table</a:t>
            </a:r>
          </a:p>
          <a:p>
            <a:pPr marL="742950" lvl="1" indent="-285750" eaLnBrk="0" fontAlgn="base" hangingPunct="0">
              <a:spcBef>
                <a:spcPct val="20000"/>
              </a:spcBef>
              <a:spcAft>
                <a:spcPct val="0"/>
              </a:spcAft>
              <a:buFont typeface="Arial" panose="020B0604020202020204" pitchFamily="34" charset="0"/>
              <a:buChar char="–"/>
            </a:pPr>
            <a:r>
              <a:rPr lang="en-US" sz="1600" dirty="0">
                <a:solidFill>
                  <a:srgbClr val="000000"/>
                </a:solidFill>
                <a:latin typeface="Calibri" panose="020F0502020204030204" pitchFamily="34" charset="0"/>
              </a:rPr>
              <a:t>Fairfax County Allocation - $223.1M</a:t>
            </a:r>
          </a:p>
          <a:p>
            <a:pPr marL="742950" lvl="1" indent="-285750" eaLnBrk="0" fontAlgn="base" hangingPunct="0">
              <a:spcBef>
                <a:spcPct val="20000"/>
              </a:spcBef>
              <a:spcAft>
                <a:spcPct val="0"/>
              </a:spcAft>
              <a:buFont typeface="Arial" panose="020B0604020202020204" pitchFamily="34" charset="0"/>
              <a:buChar char="–"/>
            </a:pPr>
            <a:r>
              <a:rPr lang="en-US" sz="1600" dirty="0">
                <a:solidFill>
                  <a:srgbClr val="000000"/>
                </a:solidFill>
                <a:latin typeface="Calibri" panose="020F0502020204030204" pitchFamily="34" charset="0"/>
              </a:rPr>
              <a:t>Virginia Allocation Subtotal - $1,752.6M</a:t>
            </a: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E1B6D014-8A7F-C752-3C8B-1CC961494E3C}"/>
                  </a:ext>
                </a:extLst>
              </p14:cNvPr>
              <p14:cNvContentPartPr/>
              <p14:nvPr/>
            </p14:nvContentPartPr>
            <p14:xfrm>
              <a:off x="7186744" y="4894987"/>
              <a:ext cx="409680" cy="46080"/>
            </p14:xfrm>
          </p:contentPart>
        </mc:Choice>
        <mc:Fallback xmlns="">
          <p:pic>
            <p:nvPicPr>
              <p:cNvPr id="3" name="Ink 2">
                <a:extLst>
                  <a:ext uri="{FF2B5EF4-FFF2-40B4-BE49-F238E27FC236}">
                    <a16:creationId xmlns:a16="http://schemas.microsoft.com/office/drawing/2014/main" id="{E1B6D014-8A7F-C752-3C8B-1CC961494E3C}"/>
                  </a:ext>
                </a:extLst>
              </p:cNvPr>
              <p:cNvPicPr/>
              <p:nvPr/>
            </p:nvPicPr>
            <p:blipFill>
              <a:blip r:embed="rId4"/>
              <a:stretch>
                <a:fillRect/>
              </a:stretch>
            </p:blipFill>
            <p:spPr>
              <a:xfrm>
                <a:off x="7132744" y="4787347"/>
                <a:ext cx="517320" cy="261720"/>
              </a:xfrm>
              <a:prstGeom prst="rect">
                <a:avLst/>
              </a:prstGeom>
            </p:spPr>
          </p:pic>
        </mc:Fallback>
      </mc:AlternateContent>
    </p:spTree>
    <p:extLst>
      <p:ext uri="{BB962C8B-B14F-4D97-AF65-F5344CB8AC3E}">
        <p14:creationId xmlns:p14="http://schemas.microsoft.com/office/powerpoint/2010/main" val="3179161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a:xfrm>
            <a:off x="457200" y="6257925"/>
            <a:ext cx="8229600" cy="476250"/>
          </a:xfrm>
        </p:spPr>
        <p:txBody>
          <a:bodyPr/>
          <a:lstStyle/>
          <a:p>
            <a:pPr>
              <a:defRPr/>
            </a:pPr>
            <a:r>
              <a:rPr lang="en-US" sz="1400" dirty="0">
                <a:solidFill>
                  <a:srgbClr val="000000"/>
                </a:solidFill>
                <a:latin typeface="Calibri" panose="020F0502020204030204" pitchFamily="34" charset="0"/>
              </a:rPr>
              <a:t>Department of Transportation</a:t>
            </a:r>
          </a:p>
          <a:p>
            <a:pPr>
              <a:defRPr/>
            </a:pPr>
            <a:fld id="{8EFE655B-D67F-4D0C-AF72-84B131A427DA}" type="slidenum">
              <a:rPr lang="en-US" sz="1400" smtClean="0">
                <a:solidFill>
                  <a:srgbClr val="000000"/>
                </a:solidFill>
                <a:latin typeface="Calibri" panose="020F0502020204030204" pitchFamily="34" charset="0"/>
              </a:rPr>
              <a:t>12</a:t>
            </a:fld>
            <a:endParaRPr lang="en-US" sz="1400" dirty="0">
              <a:solidFill>
                <a:srgbClr val="000000"/>
              </a:solidFill>
              <a:latin typeface="Calibri" panose="020F0502020204030204" pitchFamily="34" charset="0"/>
            </a:endParaRPr>
          </a:p>
          <a:p>
            <a:pPr>
              <a:defRPr/>
            </a:pPr>
            <a:endParaRPr lang="en-US" sz="1400" dirty="0">
              <a:solidFill>
                <a:srgbClr val="000000"/>
              </a:solidFill>
              <a:latin typeface="Calibri" panose="020F0502020204030204" pitchFamily="34" charset="0"/>
            </a:endParaRPr>
          </a:p>
        </p:txBody>
      </p:sp>
      <p:sp>
        <p:nvSpPr>
          <p:cNvPr id="6" name="Title 1">
            <a:extLst>
              <a:ext uri="{FF2B5EF4-FFF2-40B4-BE49-F238E27FC236}">
                <a16:creationId xmlns:a16="http://schemas.microsoft.com/office/drawing/2014/main" id="{20785443-947C-1A12-BF31-D3F4ADD92DAD}"/>
              </a:ext>
            </a:extLst>
          </p:cNvPr>
          <p:cNvSpPr>
            <a:spLocks noGrp="1"/>
          </p:cNvSpPr>
          <p:nvPr>
            <p:ph type="title"/>
          </p:nvPr>
        </p:nvSpPr>
        <p:spPr>
          <a:xfrm>
            <a:off x="457200" y="762000"/>
            <a:ext cx="8229600" cy="838200"/>
          </a:xfrm>
        </p:spPr>
        <p:txBody>
          <a:bodyPr/>
          <a:lstStyle/>
          <a:p>
            <a:r>
              <a:rPr lang="en-US" sz="3600" u="sng" dirty="0">
                <a:latin typeface="Calibri" panose="020F0502020204030204" pitchFamily="34" charset="0"/>
              </a:rPr>
              <a:t>Funding for Operating</a:t>
            </a:r>
          </a:p>
        </p:txBody>
      </p:sp>
      <p:sp>
        <p:nvSpPr>
          <p:cNvPr id="8" name="TextBox 7">
            <a:extLst>
              <a:ext uri="{FF2B5EF4-FFF2-40B4-BE49-F238E27FC236}">
                <a16:creationId xmlns:a16="http://schemas.microsoft.com/office/drawing/2014/main" id="{0936FE2F-A7B3-A2C7-F528-12F38A033430}"/>
              </a:ext>
            </a:extLst>
          </p:cNvPr>
          <p:cNvSpPr txBox="1"/>
          <p:nvPr/>
        </p:nvSpPr>
        <p:spPr>
          <a:xfrm>
            <a:off x="1447800" y="1994928"/>
            <a:ext cx="6248400" cy="3422475"/>
          </a:xfrm>
          <a:prstGeom prst="rect">
            <a:avLst/>
          </a:prstGeom>
          <a:noFill/>
        </p:spPr>
        <p:txBody>
          <a:bodyPr wrap="square">
            <a:spAutoFit/>
          </a:bodyPr>
          <a:lstStyle/>
          <a:p>
            <a:r>
              <a:rPr lang="en-US" sz="2400" b="1" dirty="0">
                <a:solidFill>
                  <a:srgbClr val="000000"/>
                </a:solidFill>
                <a:latin typeface="Calibri-Light"/>
              </a:rPr>
              <a:t>Fund 30000 Metro Operations and Construction</a:t>
            </a:r>
          </a:p>
          <a:p>
            <a:pPr marL="285750" indent="-285750">
              <a:buFont typeface="Arial" panose="020B0604020202020204" pitchFamily="34" charset="0"/>
              <a:buChar char="•"/>
            </a:pPr>
            <a:r>
              <a:rPr lang="en-US" sz="2000" b="1" dirty="0">
                <a:solidFill>
                  <a:srgbClr val="000000"/>
                </a:solidFill>
                <a:latin typeface="Calibri-Light"/>
              </a:rPr>
              <a:t>FY 2025 Operating Expenses</a:t>
            </a:r>
          </a:p>
          <a:p>
            <a:pPr marL="742950" lvl="1" indent="-285750" eaLnBrk="0" fontAlgn="base" hangingPunct="0">
              <a:spcBef>
                <a:spcPct val="20000"/>
              </a:spcBef>
              <a:spcAft>
                <a:spcPct val="0"/>
              </a:spcAft>
              <a:buFont typeface="Arial" panose="020B0604020202020204" pitchFamily="34" charset="0"/>
              <a:buChar char="–"/>
            </a:pPr>
            <a:r>
              <a:rPr lang="en-US" sz="1600" dirty="0">
                <a:solidFill>
                  <a:srgbClr val="000000"/>
                </a:solidFill>
                <a:latin typeface="Calibri" panose="020F0502020204030204" pitchFamily="34" charset="0"/>
              </a:rPr>
              <a:t>Metrorail </a:t>
            </a:r>
          </a:p>
          <a:p>
            <a:pPr marL="742950" lvl="1" indent="-285750" eaLnBrk="0" fontAlgn="base" hangingPunct="0">
              <a:spcBef>
                <a:spcPct val="20000"/>
              </a:spcBef>
              <a:spcAft>
                <a:spcPct val="0"/>
              </a:spcAft>
              <a:buFont typeface="Arial" panose="020B0604020202020204" pitchFamily="34" charset="0"/>
              <a:buChar char="–"/>
            </a:pPr>
            <a:r>
              <a:rPr lang="en-US" sz="1600" dirty="0">
                <a:solidFill>
                  <a:srgbClr val="000000"/>
                </a:solidFill>
                <a:latin typeface="Calibri" panose="020F0502020204030204" pitchFamily="34" charset="0"/>
              </a:rPr>
              <a:t>Metrobus</a:t>
            </a:r>
          </a:p>
          <a:p>
            <a:pPr marL="742950" lvl="1" indent="-285750" eaLnBrk="0" fontAlgn="base" hangingPunct="0">
              <a:spcBef>
                <a:spcPct val="20000"/>
              </a:spcBef>
              <a:spcAft>
                <a:spcPct val="0"/>
              </a:spcAft>
              <a:buFont typeface="Arial" panose="020B0604020202020204" pitchFamily="34" charset="0"/>
              <a:buChar char="–"/>
            </a:pPr>
            <a:r>
              <a:rPr lang="en-US" sz="1600" dirty="0" err="1">
                <a:solidFill>
                  <a:srgbClr val="000000"/>
                </a:solidFill>
                <a:latin typeface="Calibri" panose="020F0502020204030204" pitchFamily="34" charset="0"/>
              </a:rPr>
              <a:t>MetroAccess</a:t>
            </a:r>
            <a:r>
              <a:rPr lang="en-US" sz="1600" dirty="0">
                <a:solidFill>
                  <a:srgbClr val="000000"/>
                </a:solidFill>
                <a:latin typeface="Calibri" panose="020F0502020204030204" pitchFamily="34" charset="0"/>
              </a:rPr>
              <a:t> (Paratransit) </a:t>
            </a:r>
          </a:p>
          <a:p>
            <a:pPr marL="285750" lvl="1" indent="-285750">
              <a:buFont typeface="Arial" panose="020B0604020202020204" pitchFamily="34" charset="0"/>
              <a:buChar char="•"/>
            </a:pPr>
            <a:r>
              <a:rPr lang="en-US" sz="2000" b="1" dirty="0">
                <a:solidFill>
                  <a:srgbClr val="000000"/>
                </a:solidFill>
                <a:latin typeface="Calibri-Light"/>
              </a:rPr>
              <a:t>FY 2025 Revenue Sources</a:t>
            </a:r>
          </a:p>
          <a:p>
            <a:pPr marL="742950" lvl="1" indent="-285750" eaLnBrk="0" fontAlgn="base" hangingPunct="0">
              <a:spcBef>
                <a:spcPct val="20000"/>
              </a:spcBef>
              <a:spcAft>
                <a:spcPct val="0"/>
              </a:spcAft>
              <a:buFont typeface="Arial" panose="020B0604020202020204" pitchFamily="34" charset="0"/>
              <a:buChar char="–"/>
            </a:pPr>
            <a:r>
              <a:rPr lang="en-US" sz="1600" dirty="0">
                <a:solidFill>
                  <a:srgbClr val="000000"/>
                </a:solidFill>
                <a:latin typeface="Calibri" panose="020F0502020204030204" pitchFamily="34" charset="0"/>
              </a:rPr>
              <a:t>General Funds</a:t>
            </a:r>
          </a:p>
          <a:p>
            <a:pPr marL="742950" lvl="1" indent="-285750" eaLnBrk="0" fontAlgn="base" hangingPunct="0">
              <a:spcBef>
                <a:spcPct val="20000"/>
              </a:spcBef>
              <a:spcAft>
                <a:spcPct val="0"/>
              </a:spcAft>
              <a:buFont typeface="Arial" panose="020B0604020202020204" pitchFamily="34" charset="0"/>
              <a:buChar char="–"/>
            </a:pPr>
            <a:r>
              <a:rPr lang="en-US" sz="1600" dirty="0">
                <a:solidFill>
                  <a:srgbClr val="000000"/>
                </a:solidFill>
                <a:latin typeface="Calibri" panose="020F0502020204030204" pitchFamily="34" charset="0"/>
              </a:rPr>
              <a:t>State Aid</a:t>
            </a:r>
          </a:p>
          <a:p>
            <a:pPr marL="742950" lvl="1" indent="-285750" eaLnBrk="0" fontAlgn="base" hangingPunct="0">
              <a:spcBef>
                <a:spcPct val="20000"/>
              </a:spcBef>
              <a:spcAft>
                <a:spcPct val="0"/>
              </a:spcAft>
              <a:buFont typeface="Arial" panose="020B0604020202020204" pitchFamily="34" charset="0"/>
              <a:buChar char="–"/>
            </a:pPr>
            <a:r>
              <a:rPr lang="en-US" sz="1600" dirty="0">
                <a:solidFill>
                  <a:srgbClr val="000000"/>
                </a:solidFill>
                <a:latin typeface="Calibri" panose="020F0502020204030204" pitchFamily="34" charset="0"/>
              </a:rPr>
              <a:t>Gas Tax</a:t>
            </a:r>
          </a:p>
          <a:p>
            <a:pPr marL="742950" lvl="1" indent="-285750" eaLnBrk="0" fontAlgn="base" hangingPunct="0">
              <a:spcBef>
                <a:spcPct val="20000"/>
              </a:spcBef>
              <a:spcAft>
                <a:spcPct val="0"/>
              </a:spcAft>
              <a:buFont typeface="Arial" panose="020B0604020202020204" pitchFamily="34" charset="0"/>
              <a:buChar char="–"/>
            </a:pPr>
            <a:r>
              <a:rPr lang="en-US" sz="1600" dirty="0">
                <a:solidFill>
                  <a:srgbClr val="000000"/>
                </a:solidFill>
                <a:latin typeface="Calibri" panose="020F0502020204030204" pitchFamily="34" charset="0"/>
              </a:rPr>
              <a:t>Interest</a:t>
            </a:r>
          </a:p>
          <a:p>
            <a:pPr marL="0" indent="0">
              <a:buNone/>
            </a:pPr>
            <a:endParaRPr lang="en-US" sz="1800" b="1" i="0" dirty="0">
              <a:solidFill>
                <a:srgbClr val="000000"/>
              </a:solidFill>
              <a:effectLst/>
              <a:latin typeface="Calibri-Light"/>
            </a:endParaRPr>
          </a:p>
        </p:txBody>
      </p:sp>
    </p:spTree>
    <p:extLst>
      <p:ext uri="{BB962C8B-B14F-4D97-AF65-F5344CB8AC3E}">
        <p14:creationId xmlns:p14="http://schemas.microsoft.com/office/powerpoint/2010/main" val="3587746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a:xfrm>
            <a:off x="457200" y="6257925"/>
            <a:ext cx="8229600" cy="476250"/>
          </a:xfrm>
        </p:spPr>
        <p:txBody>
          <a:bodyPr/>
          <a:lstStyle/>
          <a:p>
            <a:pPr>
              <a:defRPr/>
            </a:pPr>
            <a:r>
              <a:rPr lang="en-US" sz="1400" dirty="0">
                <a:solidFill>
                  <a:srgbClr val="000000"/>
                </a:solidFill>
                <a:latin typeface="Calibri" panose="020F0502020204030204" pitchFamily="34" charset="0"/>
              </a:rPr>
              <a:t>Department of Transportation</a:t>
            </a:r>
          </a:p>
          <a:p>
            <a:pPr>
              <a:defRPr/>
            </a:pPr>
            <a:fld id="{8EFE655B-D67F-4D0C-AF72-84B131A427DA}" type="slidenum">
              <a:rPr lang="en-US" sz="1400" smtClean="0">
                <a:solidFill>
                  <a:srgbClr val="000000"/>
                </a:solidFill>
                <a:latin typeface="Calibri" panose="020F0502020204030204" pitchFamily="34" charset="0"/>
              </a:rPr>
              <a:t>13</a:t>
            </a:fld>
            <a:endParaRPr lang="en-US" sz="1400" dirty="0">
              <a:solidFill>
                <a:srgbClr val="000000"/>
              </a:solidFill>
              <a:latin typeface="Calibri" panose="020F0502020204030204" pitchFamily="34" charset="0"/>
            </a:endParaRPr>
          </a:p>
          <a:p>
            <a:pPr>
              <a:defRPr/>
            </a:pPr>
            <a:endParaRPr lang="en-US" sz="1400" dirty="0">
              <a:solidFill>
                <a:srgbClr val="000000"/>
              </a:solidFill>
              <a:latin typeface="Calibri" panose="020F0502020204030204" pitchFamily="34" charset="0"/>
            </a:endParaRPr>
          </a:p>
        </p:txBody>
      </p:sp>
      <p:sp>
        <p:nvSpPr>
          <p:cNvPr id="6" name="Title 1">
            <a:extLst>
              <a:ext uri="{FF2B5EF4-FFF2-40B4-BE49-F238E27FC236}">
                <a16:creationId xmlns:a16="http://schemas.microsoft.com/office/drawing/2014/main" id="{20785443-947C-1A12-BF31-D3F4ADD92DAD}"/>
              </a:ext>
            </a:extLst>
          </p:cNvPr>
          <p:cNvSpPr>
            <a:spLocks noGrp="1"/>
          </p:cNvSpPr>
          <p:nvPr>
            <p:ph type="title"/>
          </p:nvPr>
        </p:nvSpPr>
        <p:spPr>
          <a:xfrm>
            <a:off x="457200" y="762000"/>
            <a:ext cx="8229600" cy="838200"/>
          </a:xfrm>
        </p:spPr>
        <p:txBody>
          <a:bodyPr/>
          <a:lstStyle/>
          <a:p>
            <a:r>
              <a:rPr lang="en-US" sz="3600" u="sng" dirty="0">
                <a:latin typeface="Calibri" panose="020F0502020204030204" pitchFamily="34" charset="0"/>
              </a:rPr>
              <a:t>Hot-Button Issues</a:t>
            </a:r>
          </a:p>
        </p:txBody>
      </p:sp>
      <p:sp>
        <p:nvSpPr>
          <p:cNvPr id="8" name="TextBox 7">
            <a:extLst>
              <a:ext uri="{FF2B5EF4-FFF2-40B4-BE49-F238E27FC236}">
                <a16:creationId xmlns:a16="http://schemas.microsoft.com/office/drawing/2014/main" id="{0936FE2F-A7B3-A2C7-F528-12F38A033430}"/>
              </a:ext>
            </a:extLst>
          </p:cNvPr>
          <p:cNvSpPr txBox="1"/>
          <p:nvPr/>
        </p:nvSpPr>
        <p:spPr>
          <a:xfrm>
            <a:off x="1295400" y="1676400"/>
            <a:ext cx="6858000" cy="4351961"/>
          </a:xfrm>
          <a:prstGeom prst="rect">
            <a:avLst/>
          </a:prstGeom>
          <a:noFill/>
        </p:spPr>
        <p:txBody>
          <a:bodyPr wrap="square">
            <a:spAutoFit/>
          </a:bodyPr>
          <a:lstStyle/>
          <a:p>
            <a:r>
              <a:rPr lang="en-US" sz="2400" b="1" dirty="0">
                <a:solidFill>
                  <a:srgbClr val="000000"/>
                </a:solidFill>
                <a:latin typeface="Calibri-Light"/>
              </a:rPr>
              <a:t>DMV Moves - </a:t>
            </a:r>
            <a:r>
              <a:rPr lang="en-US" sz="1600" dirty="0">
                <a:solidFill>
                  <a:srgbClr val="000000"/>
                </a:solidFill>
                <a:latin typeface="Calibri-Light"/>
              </a:rPr>
              <a:t>A joint initiative by the Metropolitan Washington Council of Governments (COG) and the Washington Metropolitan Area Transit Authority (WMATA) to develop a unified vision and sustainable funding model for public transit in our region.</a:t>
            </a:r>
          </a:p>
          <a:p>
            <a:endParaRPr lang="en-US" sz="1600" dirty="0">
              <a:solidFill>
                <a:srgbClr val="000000"/>
              </a:solidFill>
              <a:latin typeface="Calibri-Light"/>
            </a:endParaRPr>
          </a:p>
          <a:p>
            <a:pPr marL="285750" indent="-285750">
              <a:buFont typeface="Arial" panose="020B0604020202020204" pitchFamily="34" charset="0"/>
              <a:buChar char="•"/>
            </a:pPr>
            <a:r>
              <a:rPr lang="en-US" sz="2000" b="1" dirty="0">
                <a:solidFill>
                  <a:srgbClr val="000000"/>
                </a:solidFill>
                <a:latin typeface="Calibri-Light"/>
              </a:rPr>
              <a:t>Task Force</a:t>
            </a:r>
          </a:p>
          <a:p>
            <a:pPr marL="742950" lvl="1" indent="-285750" eaLnBrk="0" fontAlgn="base" hangingPunct="0">
              <a:spcBef>
                <a:spcPct val="20000"/>
              </a:spcBef>
              <a:spcAft>
                <a:spcPct val="0"/>
              </a:spcAft>
              <a:buFont typeface="Arial" panose="020B0604020202020204" pitchFamily="34" charset="0"/>
              <a:buChar char="–"/>
            </a:pPr>
            <a:r>
              <a:rPr lang="en-US" sz="1600" dirty="0">
                <a:solidFill>
                  <a:srgbClr val="000000"/>
                </a:solidFill>
                <a:latin typeface="Calibri" panose="020F0502020204030204" pitchFamily="34" charset="0"/>
              </a:rPr>
              <a:t>Paul Smedberg (Task Force Co-Chair)</a:t>
            </a:r>
          </a:p>
          <a:p>
            <a:pPr marL="742950" lvl="1" indent="-285750" eaLnBrk="0" fontAlgn="base" hangingPunct="0">
              <a:spcBef>
                <a:spcPct val="20000"/>
              </a:spcBef>
              <a:spcAft>
                <a:spcPct val="0"/>
              </a:spcAft>
              <a:buFont typeface="Arial" panose="020B0604020202020204" pitchFamily="34" charset="0"/>
              <a:buChar char="–"/>
            </a:pPr>
            <a:r>
              <a:rPr lang="en-US" sz="1600" dirty="0">
                <a:solidFill>
                  <a:srgbClr val="000000"/>
                </a:solidFill>
                <a:latin typeface="Calibri" panose="020F0502020204030204" pitchFamily="34" charset="0"/>
              </a:rPr>
              <a:t>Virginia Members: Chairman McKay, Board Member Matt De Ferranti, Chair Phyllis Randall, Deputy Secretary Michael Sargent, Delegate Mark Sickles, Senator Scott Surovell</a:t>
            </a:r>
          </a:p>
          <a:p>
            <a:pPr marL="285750" lvl="1" indent="-285750" fontAlgn="base">
              <a:spcBef>
                <a:spcPct val="20000"/>
              </a:spcBef>
              <a:spcAft>
                <a:spcPct val="0"/>
              </a:spcAft>
              <a:buFont typeface="Arial" panose="020B0604020202020204" pitchFamily="34" charset="0"/>
              <a:buChar char="•"/>
            </a:pPr>
            <a:r>
              <a:rPr lang="en-US" sz="2000" b="1" dirty="0">
                <a:solidFill>
                  <a:srgbClr val="000000"/>
                </a:solidFill>
                <a:latin typeface="Calibri-Light"/>
              </a:rPr>
              <a:t>Government Partners Advisory Group</a:t>
            </a:r>
          </a:p>
          <a:p>
            <a:pPr marL="742950" lvl="1" indent="-285750" eaLnBrk="0" fontAlgn="base" hangingPunct="0">
              <a:spcBef>
                <a:spcPct val="20000"/>
              </a:spcBef>
              <a:spcAft>
                <a:spcPct val="0"/>
              </a:spcAft>
              <a:buFont typeface="Arial" panose="020B0604020202020204" pitchFamily="34" charset="0"/>
              <a:buChar char="–"/>
            </a:pPr>
            <a:r>
              <a:rPr lang="en-US" sz="1600" dirty="0">
                <a:solidFill>
                  <a:srgbClr val="000000"/>
                </a:solidFill>
                <a:latin typeface="Calibri" panose="020F0502020204030204" pitchFamily="34" charset="0"/>
              </a:rPr>
              <a:t>County Executive Bryan Hill (Chair)</a:t>
            </a:r>
          </a:p>
          <a:p>
            <a:pPr marL="742950" lvl="1" indent="-285750" eaLnBrk="0" fontAlgn="base" hangingPunct="0">
              <a:spcBef>
                <a:spcPct val="20000"/>
              </a:spcBef>
              <a:spcAft>
                <a:spcPct val="0"/>
              </a:spcAft>
              <a:buFont typeface="Arial" panose="020B0604020202020204" pitchFamily="34" charset="0"/>
              <a:buChar char="–"/>
            </a:pPr>
            <a:r>
              <a:rPr lang="en-US" sz="1600" dirty="0">
                <a:solidFill>
                  <a:srgbClr val="000000"/>
                </a:solidFill>
                <a:latin typeface="Calibri" panose="020F0502020204030204" pitchFamily="34" charset="0"/>
              </a:rPr>
              <a:t>Chief Administrative Officers of all COG member governments, local and state transit agencies, NVTA, NVTC, MWAA, and DRPT</a:t>
            </a:r>
          </a:p>
          <a:p>
            <a:pPr marL="285750" lvl="1" indent="-285750">
              <a:buFont typeface="Arial" panose="020B0604020202020204" pitchFamily="34" charset="0"/>
              <a:buChar char="•"/>
            </a:pPr>
            <a:r>
              <a:rPr lang="en-US" sz="2000" b="1" dirty="0">
                <a:solidFill>
                  <a:srgbClr val="000000"/>
                </a:solidFill>
                <a:latin typeface="Calibri-Light"/>
              </a:rPr>
              <a:t>Community Partners Advisory Group</a:t>
            </a:r>
            <a:endParaRPr lang="en-US" sz="1800" b="1" i="0" dirty="0">
              <a:solidFill>
                <a:srgbClr val="000000"/>
              </a:solidFill>
              <a:effectLst/>
              <a:latin typeface="Calibri-Light"/>
            </a:endParaRPr>
          </a:p>
        </p:txBody>
      </p:sp>
    </p:spTree>
    <p:extLst>
      <p:ext uri="{BB962C8B-B14F-4D97-AF65-F5344CB8AC3E}">
        <p14:creationId xmlns:p14="http://schemas.microsoft.com/office/powerpoint/2010/main" val="421023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a:xfrm>
            <a:off x="457200" y="6257925"/>
            <a:ext cx="8229600" cy="476250"/>
          </a:xfrm>
        </p:spPr>
        <p:txBody>
          <a:bodyPr/>
          <a:lstStyle/>
          <a:p>
            <a:pPr>
              <a:defRPr/>
            </a:pPr>
            <a:r>
              <a:rPr lang="en-US" sz="1400" dirty="0">
                <a:solidFill>
                  <a:srgbClr val="000000"/>
                </a:solidFill>
                <a:latin typeface="Calibri" panose="020F0502020204030204" pitchFamily="34" charset="0"/>
              </a:rPr>
              <a:t>Department of Transportation</a:t>
            </a:r>
          </a:p>
          <a:p>
            <a:pPr>
              <a:defRPr/>
            </a:pPr>
            <a:fld id="{8EFE655B-D67F-4D0C-AF72-84B131A427DA}" type="slidenum">
              <a:rPr lang="en-US" sz="1400" smtClean="0">
                <a:solidFill>
                  <a:srgbClr val="000000"/>
                </a:solidFill>
                <a:latin typeface="Calibri" panose="020F0502020204030204" pitchFamily="34" charset="0"/>
              </a:rPr>
              <a:t>14</a:t>
            </a:fld>
            <a:endParaRPr lang="en-US" sz="1400" dirty="0">
              <a:solidFill>
                <a:srgbClr val="000000"/>
              </a:solidFill>
              <a:latin typeface="Calibri" panose="020F0502020204030204" pitchFamily="34" charset="0"/>
            </a:endParaRPr>
          </a:p>
          <a:p>
            <a:pPr>
              <a:defRPr/>
            </a:pPr>
            <a:endParaRPr lang="en-US" sz="1400" dirty="0">
              <a:solidFill>
                <a:srgbClr val="000000"/>
              </a:solidFill>
              <a:latin typeface="Calibri" panose="020F0502020204030204" pitchFamily="34" charset="0"/>
            </a:endParaRPr>
          </a:p>
        </p:txBody>
      </p:sp>
      <p:sp>
        <p:nvSpPr>
          <p:cNvPr id="6" name="Title 1">
            <a:extLst>
              <a:ext uri="{FF2B5EF4-FFF2-40B4-BE49-F238E27FC236}">
                <a16:creationId xmlns:a16="http://schemas.microsoft.com/office/drawing/2014/main" id="{20785443-947C-1A12-BF31-D3F4ADD92DAD}"/>
              </a:ext>
            </a:extLst>
          </p:cNvPr>
          <p:cNvSpPr>
            <a:spLocks noGrp="1"/>
          </p:cNvSpPr>
          <p:nvPr>
            <p:ph type="title"/>
          </p:nvPr>
        </p:nvSpPr>
        <p:spPr>
          <a:xfrm>
            <a:off x="457200" y="762000"/>
            <a:ext cx="8229600" cy="838200"/>
          </a:xfrm>
        </p:spPr>
        <p:txBody>
          <a:bodyPr/>
          <a:lstStyle/>
          <a:p>
            <a:r>
              <a:rPr lang="en-US" sz="3600" u="sng" dirty="0">
                <a:latin typeface="Calibri" panose="020F0502020204030204" pitchFamily="34" charset="0"/>
              </a:rPr>
              <a:t>Hot-Button Issues</a:t>
            </a:r>
          </a:p>
        </p:txBody>
      </p:sp>
      <p:sp>
        <p:nvSpPr>
          <p:cNvPr id="8" name="TextBox 7">
            <a:extLst>
              <a:ext uri="{FF2B5EF4-FFF2-40B4-BE49-F238E27FC236}">
                <a16:creationId xmlns:a16="http://schemas.microsoft.com/office/drawing/2014/main" id="{0936FE2F-A7B3-A2C7-F528-12F38A033430}"/>
              </a:ext>
            </a:extLst>
          </p:cNvPr>
          <p:cNvSpPr txBox="1"/>
          <p:nvPr/>
        </p:nvSpPr>
        <p:spPr>
          <a:xfrm>
            <a:off x="381000" y="1752600"/>
            <a:ext cx="8382000" cy="4351961"/>
          </a:xfrm>
          <a:prstGeom prst="rect">
            <a:avLst/>
          </a:prstGeom>
          <a:noFill/>
        </p:spPr>
        <p:txBody>
          <a:bodyPr wrap="square">
            <a:spAutoFit/>
          </a:bodyPr>
          <a:lstStyle/>
          <a:p>
            <a:pPr marL="0" lvl="1" fontAlgn="base">
              <a:spcBef>
                <a:spcPct val="20000"/>
              </a:spcBef>
              <a:spcAft>
                <a:spcPct val="0"/>
              </a:spcAft>
            </a:pPr>
            <a:r>
              <a:rPr lang="en-US" sz="2400" b="1" dirty="0">
                <a:solidFill>
                  <a:srgbClr val="000000"/>
                </a:solidFill>
                <a:latin typeface="Calibri-Light"/>
              </a:rPr>
              <a:t>SJ 28 </a:t>
            </a:r>
            <a:r>
              <a:rPr lang="en-US" sz="1600" dirty="0">
                <a:solidFill>
                  <a:srgbClr val="000000"/>
                </a:solidFill>
                <a:latin typeface="Calibri-Light"/>
              </a:rPr>
              <a:t>– A joint subcommittee to study long-term, sustainable, dedicated operating and capital funding as well as cost-containment controls and strategies (WMATA-only) for the Washington Metropolitan Area Transit Authority, the Virginia Railway Express, and the public transit systems that serve the NVTC and Potomac and Rappahannock Transportation Commission (PRTC) transportation districts.</a:t>
            </a:r>
          </a:p>
          <a:p>
            <a:pPr marL="0" lvl="1" fontAlgn="base">
              <a:spcBef>
                <a:spcPct val="20000"/>
              </a:spcBef>
              <a:spcAft>
                <a:spcPct val="0"/>
              </a:spcAft>
            </a:pPr>
            <a:endParaRPr lang="en-US" sz="1600" dirty="0">
              <a:solidFill>
                <a:srgbClr val="000000"/>
              </a:solidFill>
              <a:latin typeface="Calibri-Light"/>
            </a:endParaRPr>
          </a:p>
          <a:p>
            <a:pPr marL="742950" lvl="1" indent="-285750" eaLnBrk="0" fontAlgn="base" hangingPunct="0">
              <a:spcBef>
                <a:spcPct val="20000"/>
              </a:spcBef>
              <a:spcAft>
                <a:spcPct val="0"/>
              </a:spcAft>
              <a:buFont typeface="Arial" panose="020B0604020202020204" pitchFamily="34" charset="0"/>
              <a:buChar char="–"/>
            </a:pPr>
            <a:r>
              <a:rPr lang="en-US" sz="1600" dirty="0">
                <a:latin typeface="Calibri" panose="020F0502020204030204" pitchFamily="34" charset="0"/>
                <a:cs typeface="Calibri" panose="020F0502020204030204" pitchFamily="34" charset="0"/>
              </a:rPr>
              <a:t>Members of Senate Finance and Appropriations (3 – Senators Ebbin, Boysko, and Surovell)</a:t>
            </a:r>
            <a:endParaRPr lang="en-US" sz="1600" dirty="0">
              <a:solidFill>
                <a:srgbClr val="000000"/>
              </a:solidFill>
              <a:latin typeface="Calibri" panose="020F0502020204030204" pitchFamily="34" charset="0"/>
              <a:cs typeface="Calibri" panose="020F0502020204030204" pitchFamily="34" charset="0"/>
            </a:endParaRPr>
          </a:p>
          <a:p>
            <a:pPr marL="742950" lvl="1" indent="-285750" eaLnBrk="0" fontAlgn="base" hangingPunct="0">
              <a:spcBef>
                <a:spcPct val="20000"/>
              </a:spcBef>
              <a:spcAft>
                <a:spcPct val="0"/>
              </a:spcAft>
              <a:buFont typeface="Arial" panose="020B0604020202020204" pitchFamily="34" charset="0"/>
              <a:buChar char="–"/>
            </a:pPr>
            <a:r>
              <a:rPr lang="en-US" sz="1600" dirty="0">
                <a:latin typeface="Calibri" panose="020F0502020204030204" pitchFamily="34" charset="0"/>
                <a:cs typeface="Calibri" panose="020F0502020204030204" pitchFamily="34" charset="0"/>
              </a:rPr>
              <a:t>Members of House Appropriations (2 – Delegates Sickles and Austin</a:t>
            </a:r>
            <a:r>
              <a:rPr lang="en-US" sz="1600" dirty="0">
                <a:solidFill>
                  <a:srgbClr val="0070C0"/>
                </a:solidFill>
                <a:latin typeface="Calibri" panose="020F0502020204030204" pitchFamily="34" charset="0"/>
                <a:cs typeface="Calibri" panose="020F0502020204030204" pitchFamily="34" charset="0"/>
              </a:rPr>
              <a:t>)</a:t>
            </a:r>
            <a:r>
              <a:rPr lang="en-US" sz="1600" dirty="0">
                <a:latin typeface="Calibri" panose="020F0502020204030204" pitchFamily="34" charset="0"/>
                <a:cs typeface="Calibri" panose="020F0502020204030204" pitchFamily="34" charset="0"/>
              </a:rPr>
              <a:t> and 		House Transportation (2 – Delegates Delaney and McClure) </a:t>
            </a:r>
          </a:p>
          <a:p>
            <a:pPr marL="742950" lvl="1" indent="-285750" eaLnBrk="0" fontAlgn="base" hangingPunct="0">
              <a:spcBef>
                <a:spcPct val="20000"/>
              </a:spcBef>
              <a:spcAft>
                <a:spcPct val="0"/>
              </a:spcAft>
              <a:buFont typeface="Arial" panose="020B0604020202020204" pitchFamily="34" charset="0"/>
              <a:buChar char="–"/>
            </a:pPr>
            <a:r>
              <a:rPr lang="en-US" sz="1600" dirty="0">
                <a:latin typeface="Calibri" panose="020F0502020204030204" pitchFamily="34" charset="0"/>
                <a:cs typeface="Calibri" panose="020F0502020204030204" pitchFamily="34" charset="0"/>
              </a:rPr>
              <a:t>Member of the WMATA Board of Directors (</a:t>
            </a:r>
            <a:r>
              <a:rPr lang="en-US" sz="1600" dirty="0" err="1">
                <a:latin typeface="Calibri" panose="020F0502020204030204" pitchFamily="34" charset="0"/>
                <a:cs typeface="Calibri" panose="020F0502020204030204" pitchFamily="34" charset="0"/>
              </a:rPr>
              <a:t>Smedberg</a:t>
            </a:r>
            <a:r>
              <a:rPr lang="en-US" sz="1600" dirty="0">
                <a:latin typeface="Calibri" panose="020F0502020204030204" pitchFamily="34" charset="0"/>
                <a:cs typeface="Calibri" panose="020F0502020204030204" pitchFamily="34" charset="0"/>
              </a:rPr>
              <a:t>) </a:t>
            </a:r>
          </a:p>
          <a:p>
            <a:pPr marL="742950" lvl="1" indent="-285750" eaLnBrk="0" fontAlgn="base" hangingPunct="0">
              <a:spcBef>
                <a:spcPct val="20000"/>
              </a:spcBef>
              <a:spcAft>
                <a:spcPct val="0"/>
              </a:spcAft>
              <a:buFont typeface="Arial" panose="020B0604020202020204" pitchFamily="34" charset="0"/>
              <a:buChar char="–"/>
            </a:pPr>
            <a:r>
              <a:rPr lang="en-US" sz="1600" dirty="0">
                <a:latin typeface="Calibri" panose="020F0502020204030204" pitchFamily="34" charset="0"/>
                <a:cs typeface="Calibri" panose="020F0502020204030204" pitchFamily="34" charset="0"/>
              </a:rPr>
              <a:t>Member of NVTC (Supervisor Alcorn) </a:t>
            </a:r>
          </a:p>
          <a:p>
            <a:pPr marL="742950" lvl="1" indent="-285750" eaLnBrk="0" fontAlgn="base" hangingPunct="0">
              <a:spcBef>
                <a:spcPct val="20000"/>
              </a:spcBef>
              <a:spcAft>
                <a:spcPct val="0"/>
              </a:spcAft>
              <a:buFont typeface="Arial" panose="020B0604020202020204" pitchFamily="34" charset="0"/>
              <a:buChar char="–"/>
            </a:pPr>
            <a:r>
              <a:rPr lang="en-US" sz="1600" dirty="0">
                <a:latin typeface="Calibri" panose="020F0502020204030204" pitchFamily="34" charset="0"/>
                <a:cs typeface="Calibri" panose="020F0502020204030204" pitchFamily="34" charset="0"/>
              </a:rPr>
              <a:t>NVTC Executive Director or designee </a:t>
            </a:r>
          </a:p>
          <a:p>
            <a:pPr marL="742950" lvl="1" indent="-285750" eaLnBrk="0" fontAlgn="base" hangingPunct="0">
              <a:spcBef>
                <a:spcPct val="20000"/>
              </a:spcBef>
              <a:spcAft>
                <a:spcPct val="0"/>
              </a:spcAft>
              <a:buFont typeface="Arial" panose="020B0604020202020204" pitchFamily="34" charset="0"/>
              <a:buChar char="–"/>
            </a:pPr>
            <a:r>
              <a:rPr lang="en-US" sz="1600" dirty="0">
                <a:latin typeface="Calibri" panose="020F0502020204030204" pitchFamily="34" charset="0"/>
                <a:cs typeface="Calibri" panose="020F0502020204030204" pitchFamily="34" charset="0"/>
              </a:rPr>
              <a:t>Secretary of Transportation or designee</a:t>
            </a:r>
          </a:p>
          <a:p>
            <a:pPr marL="742950" lvl="1" indent="-285750" eaLnBrk="0" fontAlgn="base" hangingPunct="0">
              <a:spcBef>
                <a:spcPct val="20000"/>
              </a:spcBef>
              <a:spcAft>
                <a:spcPct val="0"/>
              </a:spcAft>
              <a:buFont typeface="Arial" panose="020B0604020202020204" pitchFamily="34" charset="0"/>
              <a:buChar char="–"/>
            </a:pPr>
            <a:endParaRPr lang="en-US" sz="1600" dirty="0">
              <a:latin typeface="Calibri" panose="020F0502020204030204" pitchFamily="34" charset="0"/>
              <a:cs typeface="Calibri" panose="020F0502020204030204" pitchFamily="34" charset="0"/>
            </a:endParaRPr>
          </a:p>
          <a:p>
            <a:pPr marL="0" lvl="1" fontAlgn="base">
              <a:spcBef>
                <a:spcPct val="20000"/>
              </a:spcBef>
              <a:spcAft>
                <a:spcPct val="0"/>
              </a:spcAft>
            </a:pPr>
            <a:r>
              <a:rPr lang="en-US" sz="1600" dirty="0">
                <a:solidFill>
                  <a:srgbClr val="000000"/>
                </a:solidFill>
                <a:latin typeface="Calibri-Light"/>
              </a:rPr>
              <a:t>Technical Working Group supports this effort. </a:t>
            </a:r>
            <a:endParaRPr lang="en-US" sz="1800" b="1" i="0" dirty="0">
              <a:solidFill>
                <a:srgbClr val="000000"/>
              </a:solidFill>
              <a:effectLst/>
              <a:latin typeface="Calibri-Light"/>
            </a:endParaRPr>
          </a:p>
        </p:txBody>
      </p:sp>
    </p:spTree>
    <p:extLst>
      <p:ext uri="{BB962C8B-B14F-4D97-AF65-F5344CB8AC3E}">
        <p14:creationId xmlns:p14="http://schemas.microsoft.com/office/powerpoint/2010/main" val="3388489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a:xfrm>
            <a:off x="457200" y="6257925"/>
            <a:ext cx="8229600" cy="476250"/>
          </a:xfrm>
        </p:spPr>
        <p:txBody>
          <a:bodyPr/>
          <a:lstStyle/>
          <a:p>
            <a:pPr>
              <a:defRPr/>
            </a:pPr>
            <a:r>
              <a:rPr lang="en-US" sz="1400" dirty="0">
                <a:solidFill>
                  <a:srgbClr val="000000"/>
                </a:solidFill>
                <a:latin typeface="Calibri" panose="020F0502020204030204" pitchFamily="34" charset="0"/>
              </a:rPr>
              <a:t>Department of Transportation</a:t>
            </a:r>
          </a:p>
          <a:p>
            <a:pPr>
              <a:defRPr/>
            </a:pPr>
            <a:fld id="{8EFE655B-D67F-4D0C-AF72-84B131A427DA}" type="slidenum">
              <a:rPr lang="en-US" sz="1400" smtClean="0">
                <a:solidFill>
                  <a:srgbClr val="000000"/>
                </a:solidFill>
                <a:latin typeface="Calibri" panose="020F0502020204030204" pitchFamily="34" charset="0"/>
              </a:rPr>
              <a:t>15</a:t>
            </a:fld>
            <a:endParaRPr lang="en-US" sz="1400" dirty="0">
              <a:solidFill>
                <a:srgbClr val="000000"/>
              </a:solidFill>
              <a:latin typeface="Calibri" panose="020F0502020204030204" pitchFamily="34" charset="0"/>
            </a:endParaRPr>
          </a:p>
          <a:p>
            <a:pPr>
              <a:defRPr/>
            </a:pPr>
            <a:endParaRPr lang="en-US" sz="1400" dirty="0">
              <a:solidFill>
                <a:srgbClr val="000000"/>
              </a:solidFill>
              <a:latin typeface="Calibri" panose="020F0502020204030204" pitchFamily="34" charset="0"/>
            </a:endParaRPr>
          </a:p>
        </p:txBody>
      </p:sp>
      <p:sp>
        <p:nvSpPr>
          <p:cNvPr id="6" name="Title 1">
            <a:extLst>
              <a:ext uri="{FF2B5EF4-FFF2-40B4-BE49-F238E27FC236}">
                <a16:creationId xmlns:a16="http://schemas.microsoft.com/office/drawing/2014/main" id="{20785443-947C-1A12-BF31-D3F4ADD92DAD}"/>
              </a:ext>
            </a:extLst>
          </p:cNvPr>
          <p:cNvSpPr>
            <a:spLocks noGrp="1"/>
          </p:cNvSpPr>
          <p:nvPr>
            <p:ph type="title"/>
          </p:nvPr>
        </p:nvSpPr>
        <p:spPr>
          <a:xfrm>
            <a:off x="457200" y="762000"/>
            <a:ext cx="8229600" cy="838200"/>
          </a:xfrm>
        </p:spPr>
        <p:txBody>
          <a:bodyPr/>
          <a:lstStyle/>
          <a:p>
            <a:r>
              <a:rPr lang="en-US" sz="3600" u="sng" dirty="0">
                <a:latin typeface="Calibri" panose="020F0502020204030204" pitchFamily="34" charset="0"/>
              </a:rPr>
              <a:t>Hot-Button Issues</a:t>
            </a:r>
          </a:p>
        </p:txBody>
      </p:sp>
      <p:sp>
        <p:nvSpPr>
          <p:cNvPr id="8" name="TextBox 7">
            <a:extLst>
              <a:ext uri="{FF2B5EF4-FFF2-40B4-BE49-F238E27FC236}">
                <a16:creationId xmlns:a16="http://schemas.microsoft.com/office/drawing/2014/main" id="{0936FE2F-A7B3-A2C7-F528-12F38A033430}"/>
              </a:ext>
            </a:extLst>
          </p:cNvPr>
          <p:cNvSpPr txBox="1"/>
          <p:nvPr/>
        </p:nvSpPr>
        <p:spPr>
          <a:xfrm>
            <a:off x="1066800" y="1828800"/>
            <a:ext cx="7620000" cy="2474524"/>
          </a:xfrm>
          <a:prstGeom prst="rect">
            <a:avLst/>
          </a:prstGeom>
          <a:noFill/>
        </p:spPr>
        <p:txBody>
          <a:bodyPr wrap="square">
            <a:spAutoFit/>
          </a:bodyPr>
          <a:lstStyle/>
          <a:p>
            <a:pPr marL="0" lvl="1" fontAlgn="base">
              <a:spcBef>
                <a:spcPct val="20000"/>
              </a:spcBef>
              <a:spcAft>
                <a:spcPct val="0"/>
              </a:spcAft>
            </a:pPr>
            <a:r>
              <a:rPr lang="en-US" sz="2400" b="1" dirty="0">
                <a:solidFill>
                  <a:srgbClr val="000000"/>
                </a:solidFill>
                <a:latin typeface="Calibri-Light"/>
              </a:rPr>
              <a:t>Revised Metrorail and Metrobus Formulas</a:t>
            </a:r>
          </a:p>
          <a:p>
            <a:pPr marL="285750" lvl="1" indent="-285750" fontAlgn="base">
              <a:spcBef>
                <a:spcPct val="20000"/>
              </a:spcBef>
              <a:spcAft>
                <a:spcPct val="0"/>
              </a:spcAft>
              <a:buFont typeface="Arial" panose="020B0604020202020204" pitchFamily="34" charset="0"/>
              <a:buChar char="•"/>
            </a:pPr>
            <a:r>
              <a:rPr lang="en-US" sz="2000" b="1" dirty="0">
                <a:solidFill>
                  <a:srgbClr val="000000"/>
                </a:solidFill>
                <a:latin typeface="Calibri-Light"/>
              </a:rPr>
              <a:t>Metrorail: </a:t>
            </a:r>
            <a:r>
              <a:rPr lang="en-US" sz="1600" dirty="0">
                <a:solidFill>
                  <a:srgbClr val="000000"/>
                </a:solidFill>
                <a:latin typeface="Calibri-Light"/>
              </a:rPr>
              <a:t>Last revised 1995 – Added maximum rail fare subsidy</a:t>
            </a:r>
          </a:p>
          <a:p>
            <a:pPr marL="285750" lvl="1" indent="-285750" fontAlgn="base">
              <a:spcBef>
                <a:spcPct val="20000"/>
              </a:spcBef>
              <a:spcAft>
                <a:spcPct val="0"/>
              </a:spcAft>
              <a:buFont typeface="Arial" panose="020B0604020202020204" pitchFamily="34" charset="0"/>
              <a:buChar char="•"/>
            </a:pPr>
            <a:r>
              <a:rPr lang="en-US" sz="2000" b="1" dirty="0">
                <a:solidFill>
                  <a:srgbClr val="000000"/>
                </a:solidFill>
                <a:latin typeface="Calibri-Light"/>
              </a:rPr>
              <a:t>Metrobus: </a:t>
            </a:r>
            <a:r>
              <a:rPr lang="en-US" sz="1600" dirty="0">
                <a:solidFill>
                  <a:srgbClr val="000000"/>
                </a:solidFill>
                <a:latin typeface="Calibri-Light"/>
              </a:rPr>
              <a:t>Last revised 1998 – Board adopted current formula</a:t>
            </a:r>
          </a:p>
          <a:p>
            <a:pPr marL="0" lvl="1" fontAlgn="base">
              <a:spcBef>
                <a:spcPct val="20000"/>
              </a:spcBef>
              <a:spcAft>
                <a:spcPct val="0"/>
              </a:spcAft>
            </a:pPr>
            <a:endParaRPr lang="en-US" sz="2400" b="1" dirty="0">
              <a:solidFill>
                <a:srgbClr val="000000"/>
              </a:solidFill>
              <a:latin typeface="Calibri-Light"/>
            </a:endParaRPr>
          </a:p>
          <a:p>
            <a:pPr marL="0" indent="0">
              <a:buNone/>
            </a:pPr>
            <a:endParaRPr lang="en-US" sz="1800" b="1" i="0" dirty="0">
              <a:solidFill>
                <a:srgbClr val="000000"/>
              </a:solidFill>
              <a:effectLst/>
              <a:latin typeface="Calibri-Light"/>
            </a:endParaRPr>
          </a:p>
          <a:p>
            <a:pPr marL="0" indent="0">
              <a:buNone/>
            </a:pPr>
            <a:endParaRPr lang="en-US" b="1" dirty="0">
              <a:solidFill>
                <a:srgbClr val="000000"/>
              </a:solidFill>
              <a:latin typeface="Calibri-Light"/>
            </a:endParaRPr>
          </a:p>
          <a:p>
            <a:pPr marL="0" indent="0">
              <a:buNone/>
            </a:pPr>
            <a:endParaRPr lang="en-US" sz="1800" b="1" i="0" dirty="0">
              <a:solidFill>
                <a:srgbClr val="000000"/>
              </a:solidFill>
              <a:effectLst/>
              <a:latin typeface="Calibri-Light"/>
            </a:endParaRPr>
          </a:p>
        </p:txBody>
      </p:sp>
      <p:pic>
        <p:nvPicPr>
          <p:cNvPr id="3" name="Picture 2">
            <a:extLst>
              <a:ext uri="{FF2B5EF4-FFF2-40B4-BE49-F238E27FC236}">
                <a16:creationId xmlns:a16="http://schemas.microsoft.com/office/drawing/2014/main" id="{2302506E-88F8-53EB-9A24-90BACEE0818B}"/>
              </a:ext>
            </a:extLst>
          </p:cNvPr>
          <p:cNvPicPr>
            <a:picLocks noChangeAspect="1"/>
          </p:cNvPicPr>
          <p:nvPr/>
        </p:nvPicPr>
        <p:blipFill>
          <a:blip r:embed="rId2"/>
          <a:stretch>
            <a:fillRect/>
          </a:stretch>
        </p:blipFill>
        <p:spPr>
          <a:xfrm>
            <a:off x="1447800" y="3102524"/>
            <a:ext cx="6324600" cy="2972824"/>
          </a:xfrm>
          <a:prstGeom prst="rect">
            <a:avLst/>
          </a:prstGeom>
        </p:spPr>
      </p:pic>
    </p:spTree>
    <p:extLst>
      <p:ext uri="{BB962C8B-B14F-4D97-AF65-F5344CB8AC3E}">
        <p14:creationId xmlns:p14="http://schemas.microsoft.com/office/powerpoint/2010/main" val="2795128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495550"/>
            <a:ext cx="7772400" cy="1314450"/>
          </a:xfrm>
        </p:spPr>
        <p:txBody>
          <a:bodyPr/>
          <a:lstStyle/>
          <a:p>
            <a:r>
              <a:rPr lang="en-US" dirty="0">
                <a:latin typeface="Calibri" panose="020F0502020204030204" pitchFamily="34" charset="0"/>
                <a:cs typeface="Arial" panose="020B0604020202020204" pitchFamily="34" charset="0"/>
              </a:rPr>
              <a:t>Questions?</a:t>
            </a:r>
          </a:p>
        </p:txBody>
      </p:sp>
    </p:spTree>
    <p:extLst>
      <p:ext uri="{BB962C8B-B14F-4D97-AF65-F5344CB8AC3E}">
        <p14:creationId xmlns:p14="http://schemas.microsoft.com/office/powerpoint/2010/main" val="1747916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90600"/>
          </a:xfrm>
        </p:spPr>
        <p:txBody>
          <a:bodyPr/>
          <a:lstStyle/>
          <a:p>
            <a:r>
              <a:rPr lang="en-US" sz="3600" u="sng" dirty="0">
                <a:latin typeface="Calibri" panose="020F0502020204030204" pitchFamily="34" charset="0"/>
              </a:rPr>
              <a:t>Funding for the Washington Metropolitan Area Transit Authority</a:t>
            </a:r>
          </a:p>
        </p:txBody>
      </p:sp>
      <p:sp>
        <p:nvSpPr>
          <p:cNvPr id="3" name="Content Placeholder 2"/>
          <p:cNvSpPr>
            <a:spLocks noGrp="1"/>
          </p:cNvSpPr>
          <p:nvPr>
            <p:ph idx="1"/>
          </p:nvPr>
        </p:nvSpPr>
        <p:spPr>
          <a:xfrm>
            <a:off x="914400" y="2133600"/>
            <a:ext cx="6553200" cy="3962400"/>
          </a:xfrm>
        </p:spPr>
        <p:txBody>
          <a:bodyPr/>
          <a:lstStyle/>
          <a:p>
            <a:pPr>
              <a:spcBef>
                <a:spcPts val="0"/>
              </a:spcBef>
              <a:spcAft>
                <a:spcPts val="1200"/>
              </a:spcAft>
            </a:pPr>
            <a:r>
              <a:rPr lang="en-US" sz="2400" dirty="0">
                <a:latin typeface="Calibri" panose="020F0502020204030204" pitchFamily="34" charset="0"/>
              </a:rPr>
              <a:t>Overview: Funding for WMATA</a:t>
            </a:r>
          </a:p>
          <a:p>
            <a:pPr>
              <a:spcBef>
                <a:spcPts val="0"/>
              </a:spcBef>
              <a:spcAft>
                <a:spcPts val="1200"/>
              </a:spcAft>
            </a:pPr>
            <a:r>
              <a:rPr lang="en-US" sz="2400" dirty="0">
                <a:latin typeface="Calibri" panose="020F0502020204030204" pitchFamily="34" charset="0"/>
              </a:rPr>
              <a:t>Funding for Capital Projects </a:t>
            </a:r>
          </a:p>
          <a:p>
            <a:pPr>
              <a:spcBef>
                <a:spcPts val="0"/>
              </a:spcBef>
              <a:spcAft>
                <a:spcPts val="1200"/>
              </a:spcAft>
            </a:pPr>
            <a:r>
              <a:rPr lang="en-US" sz="2400" dirty="0">
                <a:latin typeface="Calibri" panose="020F0502020204030204" pitchFamily="34" charset="0"/>
              </a:rPr>
              <a:t>Funding for Operating </a:t>
            </a:r>
          </a:p>
          <a:p>
            <a:pPr lvl="1">
              <a:spcBef>
                <a:spcPts val="0"/>
              </a:spcBef>
              <a:spcAft>
                <a:spcPts val="1200"/>
              </a:spcAft>
            </a:pPr>
            <a:r>
              <a:rPr lang="en-US" sz="2000" dirty="0">
                <a:latin typeface="Calibri" panose="020F0502020204030204" pitchFamily="34" charset="0"/>
              </a:rPr>
              <a:t>Metrorail, Metrobus, and </a:t>
            </a:r>
            <a:r>
              <a:rPr lang="en-US" sz="2000" dirty="0" err="1">
                <a:latin typeface="Calibri" panose="020F0502020204030204" pitchFamily="34" charset="0"/>
              </a:rPr>
              <a:t>MetroAccess</a:t>
            </a:r>
            <a:endParaRPr lang="en-US" sz="2000" dirty="0">
              <a:latin typeface="Calibri" panose="020F0502020204030204" pitchFamily="34" charset="0"/>
            </a:endParaRPr>
          </a:p>
          <a:p>
            <a:pPr marL="342900" lvl="1" indent="-342900">
              <a:spcBef>
                <a:spcPts val="0"/>
              </a:spcBef>
              <a:spcAft>
                <a:spcPts val="1200"/>
              </a:spcAft>
              <a:buChar char="•"/>
            </a:pPr>
            <a:r>
              <a:rPr lang="en-US" sz="2400" dirty="0">
                <a:latin typeface="Calibri" panose="020F0502020204030204" pitchFamily="34" charset="0"/>
                <a:ea typeface="+mn-ea"/>
              </a:rPr>
              <a:t>Hot-Button Issues</a:t>
            </a:r>
          </a:p>
          <a:p>
            <a:pPr lvl="1">
              <a:spcBef>
                <a:spcPts val="0"/>
              </a:spcBef>
              <a:spcAft>
                <a:spcPts val="1200"/>
              </a:spcAft>
            </a:pPr>
            <a:r>
              <a:rPr lang="en-US" sz="2000" dirty="0">
                <a:latin typeface="Calibri" panose="020F0502020204030204" pitchFamily="34" charset="0"/>
              </a:rPr>
              <a:t>DMV Moves/SJ28</a:t>
            </a:r>
          </a:p>
          <a:p>
            <a:pPr lvl="1">
              <a:spcBef>
                <a:spcPts val="0"/>
              </a:spcBef>
              <a:spcAft>
                <a:spcPts val="1200"/>
              </a:spcAft>
            </a:pPr>
            <a:r>
              <a:rPr lang="en-US" sz="2000" dirty="0">
                <a:latin typeface="Calibri" panose="020F0502020204030204" pitchFamily="34" charset="0"/>
              </a:rPr>
              <a:t>Revised Metrorail &amp; Metrorail Formulas</a:t>
            </a:r>
          </a:p>
        </p:txBody>
      </p:sp>
      <p:sp>
        <p:nvSpPr>
          <p:cNvPr id="4" name="Footer Placeholder 3"/>
          <p:cNvSpPr>
            <a:spLocks noGrp="1"/>
          </p:cNvSpPr>
          <p:nvPr>
            <p:ph type="ftr" sz="quarter" idx="10"/>
          </p:nvPr>
        </p:nvSpPr>
        <p:spPr/>
        <p:txBody>
          <a:bodyPr/>
          <a:lstStyle/>
          <a:p>
            <a:pPr>
              <a:defRPr/>
            </a:pPr>
            <a:r>
              <a:rPr lang="en-US" sz="1400" dirty="0">
                <a:solidFill>
                  <a:srgbClr val="000000"/>
                </a:solidFill>
                <a:latin typeface="Calibri" panose="020F0502020204030204" pitchFamily="34" charset="0"/>
              </a:rPr>
              <a:t>Department of Transportation</a:t>
            </a:r>
          </a:p>
          <a:p>
            <a:pPr>
              <a:defRPr/>
            </a:pPr>
            <a:fld id="{B3741307-4FDB-4BEA-AE25-FF6A88A346AA}" type="slidenum">
              <a:rPr lang="en-US" sz="1400" smtClean="0">
                <a:solidFill>
                  <a:srgbClr val="000000"/>
                </a:solidFill>
                <a:latin typeface="Calibri" panose="020F0502020204030204" pitchFamily="34" charset="0"/>
              </a:rPr>
              <a:t>2</a:t>
            </a:fld>
            <a:r>
              <a:rPr lang="en-US" sz="140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3784384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lstStyle/>
          <a:p>
            <a:r>
              <a:rPr lang="en-US" sz="3200" u="sng" dirty="0">
                <a:latin typeface="Calibri" panose="020F0502020204030204" pitchFamily="34" charset="0"/>
              </a:rPr>
              <a:t>Overview: Funding for WMATA </a:t>
            </a:r>
          </a:p>
        </p:txBody>
      </p:sp>
      <p:sp>
        <p:nvSpPr>
          <p:cNvPr id="3" name="Content Placeholder 2"/>
          <p:cNvSpPr>
            <a:spLocks noGrp="1"/>
          </p:cNvSpPr>
          <p:nvPr>
            <p:ph idx="1"/>
          </p:nvPr>
        </p:nvSpPr>
        <p:spPr>
          <a:xfrm>
            <a:off x="457200" y="1828800"/>
            <a:ext cx="7924800" cy="3886200"/>
          </a:xfrm>
        </p:spPr>
        <p:txBody>
          <a:bodyPr/>
          <a:lstStyle/>
          <a:p>
            <a:r>
              <a:rPr lang="en-US" sz="2000" dirty="0">
                <a:latin typeface="Calibri" panose="020F0502020204030204" pitchFamily="34" charset="0"/>
              </a:rPr>
              <a:t>Members of the WMATA Compact (Washington DC, Maryland, &amp; Virginia) provide capital and operating fund support to WMATA on an annual basis </a:t>
            </a:r>
          </a:p>
          <a:p>
            <a:pPr lvl="1"/>
            <a:r>
              <a:rPr lang="en-US" sz="1600" dirty="0">
                <a:latin typeface="Calibri" panose="020F0502020204030204" pitchFamily="34" charset="0"/>
              </a:rPr>
              <a:t>Alexandria, Arlington, City of Fairfax, Fairfax County, Falls Church, and Loudoun</a:t>
            </a:r>
          </a:p>
          <a:p>
            <a:r>
              <a:rPr lang="en-US" sz="2000" dirty="0">
                <a:latin typeface="Calibri" panose="020F0502020204030204" pitchFamily="34" charset="0"/>
              </a:rPr>
              <a:t>Each jurisdiction determines how to fund WMATA</a:t>
            </a:r>
          </a:p>
          <a:p>
            <a:pPr lvl="1" eaLnBrk="1" hangingPunct="1"/>
            <a:r>
              <a:rPr lang="en-US" sz="1600" dirty="0">
                <a:latin typeface="Calibri" panose="020F0502020204030204" pitchFamily="34" charset="0"/>
              </a:rPr>
              <a:t>A combination of local, state, and federal (Section 5307) funds are used </a:t>
            </a:r>
          </a:p>
          <a:p>
            <a:r>
              <a:rPr lang="en-US" sz="2000" dirty="0">
                <a:latin typeface="Calibri" panose="020F0502020204030204" pitchFamily="34" charset="0"/>
              </a:rPr>
              <a:t>Other sources of revenue include fares, advertising, joint development, Passenger Rail Investment and Improvement (</a:t>
            </a:r>
            <a:r>
              <a:rPr lang="en-US" sz="2000" dirty="0" err="1">
                <a:latin typeface="Calibri" panose="020F0502020204030204" pitchFamily="34" charset="0"/>
              </a:rPr>
              <a:t>PRIIA</a:t>
            </a:r>
            <a:r>
              <a:rPr lang="en-US" sz="2000" dirty="0">
                <a:latin typeface="Calibri" panose="020F0502020204030204" pitchFamily="34" charset="0"/>
              </a:rPr>
              <a:t>) funds, and other federal grants</a:t>
            </a:r>
          </a:p>
          <a:p>
            <a:r>
              <a:rPr lang="en-US" sz="2000" dirty="0">
                <a:latin typeface="Calibri" panose="020F0502020204030204" pitchFamily="34" charset="0"/>
              </a:rPr>
              <a:t>In 2018, the Commonwealth of Virginia passed legislation that capped the growth of WMATA operating expenses at 3% annually and provided an additional $154.5M for state of good repair capital each year</a:t>
            </a:r>
          </a:p>
          <a:p>
            <a:pPr eaLnBrk="1" hangingPunct="1"/>
            <a:endParaRPr lang="en-US" sz="2000" dirty="0">
              <a:latin typeface="Calibri" panose="020F0502020204030204" pitchFamily="34" charset="0"/>
            </a:endParaRPr>
          </a:p>
          <a:p>
            <a:pPr eaLnBrk="1" hangingPunct="1"/>
            <a:endParaRPr lang="en-US" sz="2000" dirty="0">
              <a:latin typeface="Calibri" panose="020F0502020204030204" pitchFamily="34" charset="0"/>
            </a:endParaRPr>
          </a:p>
          <a:p>
            <a:pPr eaLnBrk="1" hangingPunct="1"/>
            <a:endParaRPr lang="en-US" sz="2000" dirty="0">
              <a:latin typeface="Calibri" panose="020F0502020204030204" pitchFamily="34" charset="0"/>
            </a:endParaRPr>
          </a:p>
          <a:p>
            <a:pPr marL="0" indent="0">
              <a:buNone/>
            </a:pPr>
            <a:endParaRPr lang="en-US" sz="2000" dirty="0">
              <a:latin typeface="Calibri" panose="020F0502020204030204" pitchFamily="34" charset="0"/>
            </a:endParaRPr>
          </a:p>
        </p:txBody>
      </p:sp>
      <p:sp>
        <p:nvSpPr>
          <p:cNvPr id="7" name="Footer Placeholder 3"/>
          <p:cNvSpPr>
            <a:spLocks noGrp="1"/>
          </p:cNvSpPr>
          <p:nvPr>
            <p:ph type="ftr" sz="quarter" idx="10"/>
          </p:nvPr>
        </p:nvSpPr>
        <p:spPr>
          <a:xfrm>
            <a:off x="457200" y="6257925"/>
            <a:ext cx="8229600" cy="476250"/>
          </a:xfrm>
        </p:spPr>
        <p:txBody>
          <a:bodyPr/>
          <a:lstStyle/>
          <a:p>
            <a:pPr>
              <a:defRPr/>
            </a:pPr>
            <a:r>
              <a:rPr lang="en-US" sz="1400" dirty="0">
                <a:solidFill>
                  <a:srgbClr val="000000"/>
                </a:solidFill>
                <a:latin typeface="Calibri" panose="020F0502020204030204" pitchFamily="34" charset="0"/>
              </a:rPr>
              <a:t>Department of Transportation</a:t>
            </a:r>
          </a:p>
          <a:p>
            <a:pPr>
              <a:defRPr/>
            </a:pPr>
            <a:fld id="{8EFE655B-D67F-4D0C-AF72-84B131A427DA}" type="slidenum">
              <a:rPr lang="en-US" sz="1400" smtClean="0">
                <a:solidFill>
                  <a:srgbClr val="000000"/>
                </a:solidFill>
                <a:latin typeface="Calibri" panose="020F0502020204030204" pitchFamily="34" charset="0"/>
              </a:rPr>
              <a:t>3</a:t>
            </a:fld>
            <a:endParaRPr lang="en-US" sz="1400" dirty="0">
              <a:solidFill>
                <a:srgbClr val="000000"/>
              </a:solidFill>
              <a:latin typeface="Calibri" panose="020F0502020204030204" pitchFamily="34" charset="0"/>
            </a:endParaRPr>
          </a:p>
          <a:p>
            <a:pPr>
              <a:defRPr/>
            </a:pPr>
            <a:endParaRPr lang="en-US" sz="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428553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a:xfrm>
            <a:off x="457200" y="6257925"/>
            <a:ext cx="8229600" cy="476250"/>
          </a:xfrm>
        </p:spPr>
        <p:txBody>
          <a:bodyPr/>
          <a:lstStyle/>
          <a:p>
            <a:pPr>
              <a:defRPr/>
            </a:pPr>
            <a:r>
              <a:rPr lang="en-US" sz="1400" dirty="0">
                <a:solidFill>
                  <a:srgbClr val="000000"/>
                </a:solidFill>
                <a:latin typeface="Calibri" panose="020F0502020204030204" pitchFamily="34" charset="0"/>
              </a:rPr>
              <a:t>Department of Transportation</a:t>
            </a:r>
          </a:p>
          <a:p>
            <a:pPr>
              <a:defRPr/>
            </a:pPr>
            <a:fld id="{8EFE655B-D67F-4D0C-AF72-84B131A427DA}" type="slidenum">
              <a:rPr lang="en-US" sz="1400" smtClean="0">
                <a:solidFill>
                  <a:srgbClr val="000000"/>
                </a:solidFill>
                <a:latin typeface="Calibri" panose="020F0502020204030204" pitchFamily="34" charset="0"/>
              </a:rPr>
              <a:t>4</a:t>
            </a:fld>
            <a:endParaRPr lang="en-US" sz="1400" dirty="0">
              <a:solidFill>
                <a:srgbClr val="000000"/>
              </a:solidFill>
              <a:latin typeface="Calibri" panose="020F0502020204030204" pitchFamily="34" charset="0"/>
            </a:endParaRPr>
          </a:p>
          <a:p>
            <a:pPr>
              <a:defRPr/>
            </a:pPr>
            <a:endParaRPr lang="en-US" sz="1400" dirty="0">
              <a:solidFill>
                <a:srgbClr val="000000"/>
              </a:solidFill>
              <a:latin typeface="Calibri" panose="020F0502020204030204" pitchFamily="34" charset="0"/>
            </a:endParaRPr>
          </a:p>
        </p:txBody>
      </p:sp>
      <p:sp>
        <p:nvSpPr>
          <p:cNvPr id="6" name="TextBox 5">
            <a:extLst>
              <a:ext uri="{FF2B5EF4-FFF2-40B4-BE49-F238E27FC236}">
                <a16:creationId xmlns:a16="http://schemas.microsoft.com/office/drawing/2014/main" id="{9D13FC98-C814-1F4B-A77B-DADCF3732EEA}"/>
              </a:ext>
            </a:extLst>
          </p:cNvPr>
          <p:cNvSpPr txBox="1"/>
          <p:nvPr/>
        </p:nvSpPr>
        <p:spPr>
          <a:xfrm>
            <a:off x="457200" y="1523286"/>
            <a:ext cx="8229600" cy="4524315"/>
          </a:xfrm>
          <a:prstGeom prst="rect">
            <a:avLst/>
          </a:prstGeom>
          <a:noFill/>
        </p:spPr>
        <p:txBody>
          <a:bodyPr wrap="square">
            <a:spAutoFit/>
          </a:bodyPr>
          <a:lstStyle/>
          <a:p>
            <a:pPr marL="285750" indent="-285750">
              <a:buFont typeface="Arial" panose="020B0604020202020204" pitchFamily="34" charset="0"/>
              <a:buChar char="•"/>
            </a:pPr>
            <a:r>
              <a:rPr lang="en-US" sz="1800" b="0" i="0" dirty="0">
                <a:solidFill>
                  <a:srgbClr val="000000"/>
                </a:solidFill>
                <a:effectLst/>
                <a:latin typeface="Calibri" panose="020F0502020204030204" pitchFamily="34" charset="0"/>
                <a:cs typeface="Calibri" panose="020F0502020204030204" pitchFamily="34" charset="0"/>
              </a:rPr>
              <a:t>Metro’s current Capital Improvement Program is an $11.1 billion, six-year program (FY 2025 – FY 2030)</a:t>
            </a:r>
          </a:p>
          <a:p>
            <a:pPr marL="285750" indent="-285750">
              <a:buFont typeface="Arial" panose="020B0604020202020204" pitchFamily="34" charset="0"/>
              <a:buChar char="•"/>
            </a:pPr>
            <a:endParaRPr lang="en-US" sz="1800" b="0" i="0" dirty="0">
              <a:solidFill>
                <a:srgbClr val="000000"/>
              </a:solidFill>
              <a:effectLst/>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800" b="0" i="0" dirty="0">
                <a:solidFill>
                  <a:srgbClr val="000000"/>
                </a:solidFill>
                <a:effectLst/>
                <a:latin typeface="Calibri" panose="020F0502020204030204" pitchFamily="34" charset="0"/>
                <a:cs typeface="Calibri" panose="020F0502020204030204" pitchFamily="34" charset="0"/>
              </a:rPr>
              <a:t>Addresses state of good repair needs; modernizes trains and equipment to provide safe, efficient, and reliable service; enhances safety and reliability through maintenance, rehabilitation, and replacement programs.</a:t>
            </a:r>
          </a:p>
          <a:p>
            <a:pPr marL="285750" indent="-285750">
              <a:buFont typeface="Arial" panose="020B0604020202020204" pitchFamily="34" charset="0"/>
              <a:buChar char="•"/>
            </a:pPr>
            <a:endParaRPr lang="en-US" sz="1800" b="0" i="0" dirty="0">
              <a:solidFill>
                <a:srgbClr val="000000"/>
              </a:solidFill>
              <a:effectLst/>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800" b="0" i="0" dirty="0">
                <a:solidFill>
                  <a:srgbClr val="000000"/>
                </a:solidFill>
                <a:effectLst/>
                <a:latin typeface="Calibri" panose="020F0502020204030204" pitchFamily="34" charset="0"/>
                <a:cs typeface="Calibri" panose="020F0502020204030204" pitchFamily="34" charset="0"/>
              </a:rPr>
              <a:t>Investments include the replacement of bus and paratransit vehicles; deployment of mobile fare payment systems and fare gate replacements; and expanding the acquisition of new 8000-Series railcars.</a:t>
            </a:r>
          </a:p>
          <a:p>
            <a:pPr marL="285750" indent="-285750">
              <a:buFont typeface="Arial" panose="020B0604020202020204" pitchFamily="34" charset="0"/>
              <a:buChar char="•"/>
            </a:pPr>
            <a:endParaRPr lang="en-US" sz="1800" b="0" i="0" dirty="0">
              <a:solidFill>
                <a:srgbClr val="000000"/>
              </a:solidFill>
              <a:effectLst/>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800" b="0" i="0" dirty="0">
                <a:solidFill>
                  <a:srgbClr val="000000"/>
                </a:solidFill>
                <a:effectLst/>
                <a:latin typeface="Calibri" panose="020F0502020204030204" pitchFamily="34" charset="0"/>
                <a:cs typeface="Calibri" panose="020F0502020204030204" pitchFamily="34" charset="0"/>
              </a:rPr>
              <a:t>Other investments include developing the zero-emission bus program; rehabilitating existing railcars and buses; constructing new bus garages; replacing fare boxes; investing in equipment to prepare for an advanced signaling system; and </a:t>
            </a:r>
            <a:r>
              <a:rPr lang="en-US" dirty="0">
                <a:solidFill>
                  <a:srgbClr val="000000"/>
                </a:solidFill>
                <a:latin typeface="Calibri" panose="020F0502020204030204" pitchFamily="34" charset="0"/>
                <a:cs typeface="Calibri" panose="020F0502020204030204" pitchFamily="34" charset="0"/>
              </a:rPr>
              <a:t>making improvements to and rehabilitating </a:t>
            </a:r>
            <a:r>
              <a:rPr lang="en-US" sz="1800" b="0" i="0" dirty="0">
                <a:solidFill>
                  <a:srgbClr val="000000"/>
                </a:solidFill>
                <a:effectLst/>
                <a:latin typeface="Calibri" panose="020F0502020204030204" pitchFamily="34" charset="0"/>
                <a:cs typeface="Calibri" panose="020F0502020204030204" pitchFamily="34" charset="0"/>
              </a:rPr>
              <a:t>rail stations, tunnels, bridges, track signals, and bus system infrastructure.</a:t>
            </a:r>
            <a:r>
              <a:rPr lang="en-US" dirty="0">
                <a:latin typeface="Calibri" panose="020F0502020204030204" pitchFamily="34" charset="0"/>
                <a:cs typeface="Calibri" panose="020F0502020204030204" pitchFamily="34" charset="0"/>
              </a:rPr>
              <a:t> </a:t>
            </a:r>
          </a:p>
        </p:txBody>
      </p:sp>
      <p:sp>
        <p:nvSpPr>
          <p:cNvPr id="8" name="Title 7">
            <a:extLst>
              <a:ext uri="{FF2B5EF4-FFF2-40B4-BE49-F238E27FC236}">
                <a16:creationId xmlns:a16="http://schemas.microsoft.com/office/drawing/2014/main" id="{1396DD93-A0D6-0B9D-1D53-AC74BC9A67D0}"/>
              </a:ext>
            </a:extLst>
          </p:cNvPr>
          <p:cNvSpPr>
            <a:spLocks noGrp="1"/>
          </p:cNvSpPr>
          <p:nvPr>
            <p:ph type="title"/>
          </p:nvPr>
        </p:nvSpPr>
        <p:spPr>
          <a:xfrm>
            <a:off x="457200" y="762000"/>
            <a:ext cx="8229600" cy="838200"/>
          </a:xfrm>
        </p:spPr>
        <p:txBody>
          <a:bodyPr/>
          <a:lstStyle/>
          <a:p>
            <a:r>
              <a:rPr lang="en-US" sz="3200" u="sng" dirty="0">
                <a:latin typeface="Calibri" panose="020F0502020204030204" pitchFamily="34" charset="0"/>
              </a:rPr>
              <a:t>Funding for Capital Projects</a:t>
            </a:r>
          </a:p>
        </p:txBody>
      </p:sp>
    </p:spTree>
    <p:extLst>
      <p:ext uri="{BB962C8B-B14F-4D97-AF65-F5344CB8AC3E}">
        <p14:creationId xmlns:p14="http://schemas.microsoft.com/office/powerpoint/2010/main" val="248835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lstStyle/>
          <a:p>
            <a:r>
              <a:rPr lang="en-US" sz="3200" u="sng" dirty="0">
                <a:latin typeface="Calibri" panose="020F0502020204030204" pitchFamily="34" charset="0"/>
              </a:rPr>
              <a:t>Funding for Capital Projects</a:t>
            </a:r>
          </a:p>
        </p:txBody>
      </p:sp>
      <p:sp>
        <p:nvSpPr>
          <p:cNvPr id="7" name="Footer Placeholder 3"/>
          <p:cNvSpPr>
            <a:spLocks noGrp="1"/>
          </p:cNvSpPr>
          <p:nvPr>
            <p:ph type="ftr" sz="quarter" idx="10"/>
          </p:nvPr>
        </p:nvSpPr>
        <p:spPr>
          <a:xfrm>
            <a:off x="457200" y="6257925"/>
            <a:ext cx="8229600" cy="476250"/>
          </a:xfrm>
        </p:spPr>
        <p:txBody>
          <a:bodyPr/>
          <a:lstStyle/>
          <a:p>
            <a:pPr>
              <a:defRPr/>
            </a:pPr>
            <a:r>
              <a:rPr lang="en-US" sz="1400" dirty="0">
                <a:solidFill>
                  <a:srgbClr val="000000"/>
                </a:solidFill>
                <a:latin typeface="Calibri" panose="020F0502020204030204" pitchFamily="34" charset="0"/>
              </a:rPr>
              <a:t>Department of Transportation</a:t>
            </a:r>
          </a:p>
          <a:p>
            <a:pPr>
              <a:defRPr/>
            </a:pPr>
            <a:fld id="{8EFE655B-D67F-4D0C-AF72-84B131A427DA}" type="slidenum">
              <a:rPr lang="en-US" sz="1400" smtClean="0">
                <a:solidFill>
                  <a:srgbClr val="000000"/>
                </a:solidFill>
                <a:latin typeface="Calibri" panose="020F0502020204030204" pitchFamily="34" charset="0"/>
              </a:rPr>
              <a:t>5</a:t>
            </a:fld>
            <a:endParaRPr lang="en-US" sz="1400" dirty="0">
              <a:solidFill>
                <a:srgbClr val="000000"/>
              </a:solidFill>
              <a:latin typeface="Calibri" panose="020F0502020204030204" pitchFamily="34" charset="0"/>
            </a:endParaRPr>
          </a:p>
          <a:p>
            <a:pPr>
              <a:defRPr/>
            </a:pPr>
            <a:endParaRPr lang="en-US" sz="1400" dirty="0">
              <a:solidFill>
                <a:srgbClr val="000000"/>
              </a:solidFill>
              <a:latin typeface="Calibri" panose="020F0502020204030204" pitchFamily="34" charset="0"/>
            </a:endParaRPr>
          </a:p>
        </p:txBody>
      </p:sp>
      <p:pic>
        <p:nvPicPr>
          <p:cNvPr id="9" name="Content Placeholder 8">
            <a:extLst>
              <a:ext uri="{FF2B5EF4-FFF2-40B4-BE49-F238E27FC236}">
                <a16:creationId xmlns:a16="http://schemas.microsoft.com/office/drawing/2014/main" id="{F8C895CA-07F2-DCAF-1C04-A4549BFCC186}"/>
              </a:ext>
            </a:extLst>
          </p:cNvPr>
          <p:cNvPicPr>
            <a:picLocks noGrp="1" noChangeAspect="1"/>
          </p:cNvPicPr>
          <p:nvPr>
            <p:ph idx="1"/>
          </p:nvPr>
        </p:nvPicPr>
        <p:blipFill rotWithShape="1">
          <a:blip r:embed="rId2"/>
          <a:srcRect b="3865"/>
          <a:stretch/>
        </p:blipFill>
        <p:spPr>
          <a:xfrm>
            <a:off x="1981200" y="2057400"/>
            <a:ext cx="5181600" cy="4029015"/>
          </a:xfrm>
        </p:spPr>
      </p:pic>
      <p:sp>
        <p:nvSpPr>
          <p:cNvPr id="10" name="TextBox 9">
            <a:extLst>
              <a:ext uri="{FF2B5EF4-FFF2-40B4-BE49-F238E27FC236}">
                <a16:creationId xmlns:a16="http://schemas.microsoft.com/office/drawing/2014/main" id="{DD1CFAE7-EADC-F8F2-74B1-C7F71FC2F6AF}"/>
              </a:ext>
            </a:extLst>
          </p:cNvPr>
          <p:cNvSpPr txBox="1"/>
          <p:nvPr/>
        </p:nvSpPr>
        <p:spPr>
          <a:xfrm>
            <a:off x="1905000" y="1504890"/>
            <a:ext cx="5181600" cy="400110"/>
          </a:xfrm>
          <a:prstGeom prst="rect">
            <a:avLst/>
          </a:prstGeom>
          <a:noFill/>
        </p:spPr>
        <p:txBody>
          <a:bodyPr wrap="square">
            <a:spAutoFit/>
          </a:bodyPr>
          <a:lstStyle/>
          <a:p>
            <a:pPr marL="0" indent="0">
              <a:buNone/>
            </a:pPr>
            <a:r>
              <a:rPr lang="en-US" sz="2000" b="1" i="0" dirty="0">
                <a:solidFill>
                  <a:srgbClr val="000000"/>
                </a:solidFill>
                <a:effectLst/>
                <a:latin typeface="Calibri-Light"/>
              </a:rPr>
              <a:t>WMATA Capital Improvement Program Budget</a:t>
            </a: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BC67F085-200F-6EC3-2A68-F078A73F90C0}"/>
                  </a:ext>
                </a:extLst>
              </p14:cNvPr>
              <p14:cNvContentPartPr/>
              <p14:nvPr/>
            </p14:nvContentPartPr>
            <p14:xfrm>
              <a:off x="4397464" y="4203787"/>
              <a:ext cx="202680" cy="27000"/>
            </p14:xfrm>
          </p:contentPart>
        </mc:Choice>
        <mc:Fallback xmlns="">
          <p:pic>
            <p:nvPicPr>
              <p:cNvPr id="3" name="Ink 2">
                <a:extLst>
                  <a:ext uri="{FF2B5EF4-FFF2-40B4-BE49-F238E27FC236}">
                    <a16:creationId xmlns:a16="http://schemas.microsoft.com/office/drawing/2014/main" id="{BC67F085-200F-6EC3-2A68-F078A73F90C0}"/>
                  </a:ext>
                </a:extLst>
              </p:cNvPr>
              <p:cNvPicPr/>
              <p:nvPr/>
            </p:nvPicPr>
            <p:blipFill>
              <a:blip r:embed="rId4"/>
              <a:stretch>
                <a:fillRect/>
              </a:stretch>
            </p:blipFill>
            <p:spPr>
              <a:xfrm>
                <a:off x="4379464" y="4168147"/>
                <a:ext cx="238320" cy="98640"/>
              </a:xfrm>
              <a:prstGeom prst="rect">
                <a:avLst/>
              </a:prstGeom>
            </p:spPr>
          </p:pic>
        </mc:Fallback>
      </mc:AlternateContent>
    </p:spTree>
    <p:extLst>
      <p:ext uri="{BB962C8B-B14F-4D97-AF65-F5344CB8AC3E}">
        <p14:creationId xmlns:p14="http://schemas.microsoft.com/office/powerpoint/2010/main" val="1699716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lstStyle/>
          <a:p>
            <a:r>
              <a:rPr lang="en-US" sz="3200" u="sng" dirty="0">
                <a:latin typeface="Calibri" panose="020F0502020204030204" pitchFamily="34" charset="0"/>
              </a:rPr>
              <a:t>Funding for Capital Projects</a:t>
            </a:r>
          </a:p>
        </p:txBody>
      </p:sp>
      <p:sp>
        <p:nvSpPr>
          <p:cNvPr id="3" name="Content Placeholder 2"/>
          <p:cNvSpPr>
            <a:spLocks noGrp="1"/>
          </p:cNvSpPr>
          <p:nvPr>
            <p:ph idx="1"/>
          </p:nvPr>
        </p:nvSpPr>
        <p:spPr>
          <a:xfrm>
            <a:off x="762000" y="1752600"/>
            <a:ext cx="7696200" cy="4297363"/>
          </a:xfrm>
        </p:spPr>
        <p:txBody>
          <a:bodyPr/>
          <a:lstStyle/>
          <a:p>
            <a:pPr marL="0" indent="0">
              <a:buNone/>
            </a:pPr>
            <a:r>
              <a:rPr lang="en-US" sz="2400" b="1" dirty="0">
                <a:solidFill>
                  <a:srgbClr val="000000"/>
                </a:solidFill>
                <a:latin typeface="Calibri" panose="020F0502020204030204" pitchFamily="34" charset="0"/>
                <a:cs typeface="Calibri" panose="020F0502020204030204" pitchFamily="34" charset="0"/>
              </a:rPr>
              <a:t>County General Obligation Bonds</a:t>
            </a:r>
          </a:p>
          <a:p>
            <a:r>
              <a:rPr lang="en-US" sz="2000" b="0" i="0" dirty="0">
                <a:solidFill>
                  <a:srgbClr val="000000"/>
                </a:solidFill>
                <a:effectLst/>
                <a:latin typeface="Calibri" panose="020F0502020204030204" pitchFamily="34" charset="0"/>
              </a:rPr>
              <a:t>General Obligation bonds require voter approval</a:t>
            </a:r>
          </a:p>
          <a:p>
            <a:r>
              <a:rPr lang="en-US" sz="2000" b="0" i="0" dirty="0">
                <a:solidFill>
                  <a:srgbClr val="000000"/>
                </a:solidFill>
                <a:effectLst/>
                <a:latin typeface="Calibri" panose="020F0502020204030204" pitchFamily="34" charset="0"/>
              </a:rPr>
              <a:t>The “Full Faith and Credit” of Fairfax County is irrevocably pledged</a:t>
            </a:r>
          </a:p>
          <a:p>
            <a:r>
              <a:rPr lang="en-US" sz="2000" b="0" i="0" dirty="0">
                <a:solidFill>
                  <a:srgbClr val="000000"/>
                </a:solidFill>
                <a:effectLst/>
                <a:latin typeface="Calibri" panose="020F0502020204030204" pitchFamily="34" charset="0"/>
              </a:rPr>
              <a:t>Ratings History</a:t>
            </a:r>
          </a:p>
          <a:p>
            <a:pPr lvl="1"/>
            <a:r>
              <a:rPr lang="en-US" sz="1600" b="0" i="0" dirty="0" err="1">
                <a:solidFill>
                  <a:srgbClr val="000000"/>
                </a:solidFill>
                <a:effectLst/>
                <a:latin typeface="Calibri" panose="020F0502020204030204" pitchFamily="34" charset="0"/>
              </a:rPr>
              <a:t>Aaa</a:t>
            </a:r>
            <a:r>
              <a:rPr lang="en-US" sz="1600" b="0" i="0" dirty="0">
                <a:solidFill>
                  <a:srgbClr val="000000"/>
                </a:solidFill>
                <a:effectLst/>
                <a:latin typeface="Calibri" panose="020F0502020204030204" pitchFamily="34" charset="0"/>
              </a:rPr>
              <a:t> from Moody’s Investor Services since 1975</a:t>
            </a:r>
          </a:p>
          <a:p>
            <a:pPr lvl="1"/>
            <a:r>
              <a:rPr lang="en-US" sz="1600" dirty="0">
                <a:solidFill>
                  <a:srgbClr val="000000"/>
                </a:solidFill>
                <a:latin typeface="Calibri" panose="020F0502020204030204" pitchFamily="34" charset="0"/>
              </a:rPr>
              <a:t>AAA from Standard &amp; Poor’s (S &amp; P) since 1978</a:t>
            </a:r>
          </a:p>
          <a:p>
            <a:pPr lvl="1"/>
            <a:r>
              <a:rPr lang="en-US" sz="1600" b="0" i="0" dirty="0">
                <a:solidFill>
                  <a:srgbClr val="000000"/>
                </a:solidFill>
                <a:effectLst/>
                <a:latin typeface="Calibri" panose="020F0502020204030204" pitchFamily="34" charset="0"/>
              </a:rPr>
              <a:t>AAA from Fitch since 1997</a:t>
            </a:r>
          </a:p>
          <a:p>
            <a:r>
              <a:rPr lang="en-US" sz="2000" dirty="0">
                <a:solidFill>
                  <a:srgbClr val="000000"/>
                </a:solidFill>
                <a:latin typeface="Calibri" panose="020F0502020204030204" pitchFamily="34" charset="0"/>
              </a:rPr>
              <a:t>Elite rating category that consists of the following as of January 2024</a:t>
            </a:r>
          </a:p>
          <a:p>
            <a:pPr lvl="1"/>
            <a:r>
              <a:rPr lang="en-US" sz="1600" dirty="0">
                <a:solidFill>
                  <a:srgbClr val="000000"/>
                </a:solidFill>
                <a:latin typeface="Calibri" panose="020F0502020204030204" pitchFamily="34" charset="0"/>
              </a:rPr>
              <a:t>12 out of 50 States</a:t>
            </a:r>
          </a:p>
          <a:p>
            <a:pPr lvl="1"/>
            <a:r>
              <a:rPr lang="en-US" sz="1600" dirty="0">
                <a:solidFill>
                  <a:srgbClr val="000000"/>
                </a:solidFill>
                <a:latin typeface="Calibri" panose="020F0502020204030204" pitchFamily="34" charset="0"/>
              </a:rPr>
              <a:t>53 out of 3,069 Counties</a:t>
            </a:r>
          </a:p>
          <a:p>
            <a:pPr lvl="1"/>
            <a:r>
              <a:rPr lang="en-US" sz="1600" dirty="0">
                <a:solidFill>
                  <a:srgbClr val="000000"/>
                </a:solidFill>
                <a:latin typeface="Calibri" panose="020F0502020204030204" pitchFamily="34" charset="0"/>
              </a:rPr>
              <a:t>37 out of 35,000+ Cities and Towns </a:t>
            </a:r>
            <a:br>
              <a:rPr lang="en-US" sz="800" dirty="0"/>
            </a:br>
            <a:endParaRPr lang="en-US" sz="1600" dirty="0">
              <a:latin typeface="Calibri" panose="020F0502020204030204" pitchFamily="34" charset="0"/>
            </a:endParaRPr>
          </a:p>
        </p:txBody>
      </p:sp>
      <p:sp>
        <p:nvSpPr>
          <p:cNvPr id="7" name="Footer Placeholder 3"/>
          <p:cNvSpPr>
            <a:spLocks noGrp="1"/>
          </p:cNvSpPr>
          <p:nvPr>
            <p:ph type="ftr" sz="quarter" idx="10"/>
          </p:nvPr>
        </p:nvSpPr>
        <p:spPr>
          <a:xfrm>
            <a:off x="457200" y="6257925"/>
            <a:ext cx="8229600" cy="476250"/>
          </a:xfrm>
        </p:spPr>
        <p:txBody>
          <a:bodyPr/>
          <a:lstStyle/>
          <a:p>
            <a:pPr>
              <a:defRPr/>
            </a:pPr>
            <a:r>
              <a:rPr lang="en-US" sz="1400" dirty="0">
                <a:solidFill>
                  <a:srgbClr val="000000"/>
                </a:solidFill>
                <a:latin typeface="Calibri" panose="020F0502020204030204" pitchFamily="34" charset="0"/>
              </a:rPr>
              <a:t>Department of Transportation</a:t>
            </a:r>
          </a:p>
          <a:p>
            <a:pPr>
              <a:defRPr/>
            </a:pPr>
            <a:fld id="{8EFE655B-D67F-4D0C-AF72-84B131A427DA}" type="slidenum">
              <a:rPr lang="en-US" sz="1400" smtClean="0">
                <a:solidFill>
                  <a:srgbClr val="000000"/>
                </a:solidFill>
                <a:latin typeface="Calibri" panose="020F0502020204030204" pitchFamily="34" charset="0"/>
              </a:rPr>
              <a:t>6</a:t>
            </a:fld>
            <a:endParaRPr lang="en-US" sz="1400" dirty="0">
              <a:solidFill>
                <a:srgbClr val="000000"/>
              </a:solidFill>
              <a:latin typeface="Calibri" panose="020F0502020204030204" pitchFamily="34" charset="0"/>
            </a:endParaRPr>
          </a:p>
          <a:p>
            <a:pPr>
              <a:defRPr/>
            </a:pPr>
            <a:endParaRPr lang="en-US" sz="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664488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lstStyle/>
          <a:p>
            <a:r>
              <a:rPr lang="en-US" sz="3200" u="sng" dirty="0">
                <a:latin typeface="Calibri" panose="020F0502020204030204" pitchFamily="34" charset="0"/>
              </a:rPr>
              <a:t>Funding for Capital Projects</a:t>
            </a:r>
          </a:p>
        </p:txBody>
      </p:sp>
      <p:sp>
        <p:nvSpPr>
          <p:cNvPr id="3" name="Content Placeholder 2"/>
          <p:cNvSpPr>
            <a:spLocks noGrp="1"/>
          </p:cNvSpPr>
          <p:nvPr>
            <p:ph idx="1"/>
          </p:nvPr>
        </p:nvSpPr>
        <p:spPr>
          <a:xfrm>
            <a:off x="1295400" y="1752600"/>
            <a:ext cx="6553200" cy="3733800"/>
          </a:xfrm>
        </p:spPr>
        <p:txBody>
          <a:bodyPr/>
          <a:lstStyle/>
          <a:p>
            <a:pPr marL="0" indent="0">
              <a:buNone/>
            </a:pPr>
            <a:r>
              <a:rPr lang="en-US" sz="2400" b="1" i="0" dirty="0">
                <a:solidFill>
                  <a:srgbClr val="000000"/>
                </a:solidFill>
                <a:effectLst/>
                <a:latin typeface="Calibri-Light"/>
              </a:rPr>
              <a:t>County Referenda Overview</a:t>
            </a:r>
          </a:p>
          <a:p>
            <a:r>
              <a:rPr lang="en-US" sz="2000" b="0" i="0" dirty="0">
                <a:solidFill>
                  <a:srgbClr val="000000"/>
                </a:solidFill>
                <a:effectLst/>
                <a:latin typeface="Calibri" panose="020F0502020204030204" pitchFamily="34" charset="0"/>
              </a:rPr>
              <a:t>Current Referenda Plan</a:t>
            </a:r>
          </a:p>
          <a:p>
            <a:pPr marL="400050" lvl="1" indent="0">
              <a:buNone/>
            </a:pPr>
            <a:r>
              <a:rPr lang="en-US" sz="1600" dirty="0">
                <a:solidFill>
                  <a:srgbClr val="000000"/>
                </a:solidFill>
                <a:latin typeface="Calibri" panose="020F0502020204030204" pitchFamily="34" charset="0"/>
              </a:rPr>
              <a:t>County – even numbered calendar years</a:t>
            </a:r>
          </a:p>
          <a:p>
            <a:pPr marL="400050" lvl="1" indent="0">
              <a:buNone/>
            </a:pPr>
            <a:r>
              <a:rPr lang="en-US" sz="1600" b="0" i="0" dirty="0">
                <a:solidFill>
                  <a:srgbClr val="000000"/>
                </a:solidFill>
                <a:effectLst/>
                <a:latin typeface="Calibri" panose="020F0502020204030204" pitchFamily="34" charset="0"/>
              </a:rPr>
              <a:t>Schools – odd numbered calendar years</a:t>
            </a:r>
          </a:p>
          <a:p>
            <a:pPr marL="400050" lvl="1" indent="0">
              <a:buNone/>
            </a:pPr>
            <a:r>
              <a:rPr lang="en-US" sz="1600" b="0" i="0" dirty="0">
                <a:solidFill>
                  <a:srgbClr val="000000"/>
                </a:solidFill>
                <a:effectLst/>
                <a:latin typeface="Calibri" panose="020F0502020204030204" pitchFamily="34" charset="0"/>
              </a:rPr>
              <a:t>November 2024: Transportation $180 million &amp; Public Safety $126M</a:t>
            </a:r>
          </a:p>
          <a:p>
            <a:r>
              <a:rPr lang="en-US" sz="2000" dirty="0">
                <a:solidFill>
                  <a:srgbClr val="000000"/>
                </a:solidFill>
                <a:latin typeface="Calibri" panose="020F0502020204030204" pitchFamily="34" charset="0"/>
              </a:rPr>
              <a:t>Sunset Rule</a:t>
            </a:r>
          </a:p>
          <a:p>
            <a:pPr marL="400050" lvl="1" indent="0">
              <a:buNone/>
            </a:pPr>
            <a:r>
              <a:rPr lang="en-US" sz="1600" b="0" i="0" dirty="0">
                <a:solidFill>
                  <a:srgbClr val="000000"/>
                </a:solidFill>
                <a:effectLst/>
                <a:latin typeface="Calibri" panose="020F0502020204030204" pitchFamily="34" charset="0"/>
              </a:rPr>
              <a:t>All referenda expire in eight years from date of voter approval</a:t>
            </a:r>
          </a:p>
          <a:p>
            <a:pPr marL="400050" lvl="1" indent="0">
              <a:buNone/>
            </a:pPr>
            <a:r>
              <a:rPr lang="en-US" sz="1600" b="0" i="0" dirty="0">
                <a:solidFill>
                  <a:srgbClr val="000000"/>
                </a:solidFill>
                <a:effectLst/>
                <a:latin typeface="Calibri" panose="020F0502020204030204" pitchFamily="34" charset="0"/>
              </a:rPr>
              <a:t>Two-year extension permitted upon petition to Circuit Court</a:t>
            </a:r>
          </a:p>
          <a:p>
            <a:r>
              <a:rPr lang="en-US" sz="2000" dirty="0">
                <a:solidFill>
                  <a:srgbClr val="000000"/>
                </a:solidFill>
                <a:latin typeface="Calibri" panose="020F0502020204030204" pitchFamily="34" charset="0"/>
              </a:rPr>
              <a:t>Citizen approval rates average in the low 70% range</a:t>
            </a:r>
          </a:p>
          <a:p>
            <a:pPr marL="400050" lvl="1" indent="0">
              <a:buNone/>
            </a:pPr>
            <a:r>
              <a:rPr lang="en-US" sz="1600" dirty="0">
                <a:solidFill>
                  <a:srgbClr val="000000"/>
                </a:solidFill>
                <a:latin typeface="Calibri" panose="020F0502020204030204" pitchFamily="34" charset="0"/>
              </a:rPr>
              <a:t>School Bond November 2023 - 67% app </a:t>
            </a:r>
          </a:p>
        </p:txBody>
      </p:sp>
      <p:sp>
        <p:nvSpPr>
          <p:cNvPr id="7" name="Footer Placeholder 3"/>
          <p:cNvSpPr>
            <a:spLocks noGrp="1"/>
          </p:cNvSpPr>
          <p:nvPr>
            <p:ph type="ftr" sz="quarter" idx="10"/>
          </p:nvPr>
        </p:nvSpPr>
        <p:spPr>
          <a:xfrm>
            <a:off x="457200" y="6257925"/>
            <a:ext cx="8229600" cy="476250"/>
          </a:xfrm>
        </p:spPr>
        <p:txBody>
          <a:bodyPr/>
          <a:lstStyle/>
          <a:p>
            <a:pPr>
              <a:defRPr/>
            </a:pPr>
            <a:r>
              <a:rPr lang="en-US" sz="1400" dirty="0">
                <a:solidFill>
                  <a:srgbClr val="000000"/>
                </a:solidFill>
                <a:latin typeface="Calibri" panose="020F0502020204030204" pitchFamily="34" charset="0"/>
              </a:rPr>
              <a:t>Department of Transportation</a:t>
            </a:r>
          </a:p>
          <a:p>
            <a:pPr>
              <a:defRPr/>
            </a:pPr>
            <a:fld id="{8EFE655B-D67F-4D0C-AF72-84B131A427DA}" type="slidenum">
              <a:rPr lang="en-US" sz="1400" smtClean="0">
                <a:solidFill>
                  <a:srgbClr val="000000"/>
                </a:solidFill>
                <a:latin typeface="Calibri" panose="020F0502020204030204" pitchFamily="34" charset="0"/>
              </a:rPr>
              <a:t>7</a:t>
            </a:fld>
            <a:endParaRPr lang="en-US" sz="1400" dirty="0">
              <a:solidFill>
                <a:srgbClr val="000000"/>
              </a:solidFill>
              <a:latin typeface="Calibri" panose="020F0502020204030204" pitchFamily="34" charset="0"/>
            </a:endParaRPr>
          </a:p>
          <a:p>
            <a:pPr>
              <a:defRPr/>
            </a:pPr>
            <a:endParaRPr lang="en-US" sz="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244130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lstStyle/>
          <a:p>
            <a:r>
              <a:rPr lang="en-US" sz="3200" u="sng" dirty="0">
                <a:latin typeface="Calibri" panose="020F0502020204030204" pitchFamily="34" charset="0"/>
              </a:rPr>
              <a:t>Funding for Capital Projects</a:t>
            </a:r>
          </a:p>
        </p:txBody>
      </p:sp>
      <p:sp>
        <p:nvSpPr>
          <p:cNvPr id="3" name="Content Placeholder 2"/>
          <p:cNvSpPr>
            <a:spLocks noGrp="1"/>
          </p:cNvSpPr>
          <p:nvPr>
            <p:ph idx="1"/>
          </p:nvPr>
        </p:nvSpPr>
        <p:spPr>
          <a:xfrm>
            <a:off x="457200" y="1816764"/>
            <a:ext cx="8229600" cy="4297363"/>
          </a:xfrm>
        </p:spPr>
        <p:txBody>
          <a:bodyPr/>
          <a:lstStyle/>
          <a:p>
            <a:pPr marL="0" indent="0">
              <a:buNone/>
            </a:pPr>
            <a:r>
              <a:rPr lang="en-US" sz="2400" b="1" i="0" dirty="0">
                <a:solidFill>
                  <a:srgbClr val="000000"/>
                </a:solidFill>
                <a:effectLst/>
                <a:latin typeface="Calibri-Light"/>
              </a:rPr>
              <a:t>County Transportation Bond Question</a:t>
            </a:r>
          </a:p>
          <a:p>
            <a:r>
              <a:rPr lang="en-US" sz="2000" b="0" i="0" dirty="0">
                <a:solidFill>
                  <a:srgbClr val="000000"/>
                </a:solidFill>
                <a:effectLst/>
                <a:latin typeface="Calibri" panose="020F0502020204030204" pitchFamily="34" charset="0"/>
              </a:rPr>
              <a:t>Shall Fairfax County, Virginia, contract a debt, borrow money, and issue bonds, in addition to the transportation improvements and facilities bonds previously authorized, in the maximum aggregate principal amount of </a:t>
            </a:r>
            <a:r>
              <a:rPr lang="en-US" sz="2000" b="1" i="0" dirty="0">
                <a:solidFill>
                  <a:srgbClr val="000000"/>
                </a:solidFill>
                <a:effectLst/>
                <a:latin typeface="Calibri" panose="020F0502020204030204" pitchFamily="34" charset="0"/>
              </a:rPr>
              <a:t>$180,000,000 </a:t>
            </a:r>
            <a:r>
              <a:rPr lang="en-US" sz="2000" b="0" i="0" dirty="0">
                <a:solidFill>
                  <a:srgbClr val="000000"/>
                </a:solidFill>
                <a:effectLst/>
                <a:latin typeface="Calibri" panose="020F0502020204030204" pitchFamily="34" charset="0"/>
              </a:rPr>
              <a:t>for the purpose of financing Fairfax County’s share, under the Washington Metropolitan Area Transit Authority Compact, of the cost of constructing, reconstructing, improving, and acquiring transportation improvements and facilities, including capital costs of land, transit facilities, rolling stock, and equipment in the Washington metropolitan area?</a:t>
            </a:r>
            <a:r>
              <a:rPr lang="en-US" sz="2000" dirty="0"/>
              <a:t> </a:t>
            </a:r>
            <a:br>
              <a:rPr lang="en-US" sz="2000" dirty="0"/>
            </a:br>
            <a:endParaRPr lang="en-US" sz="2000" dirty="0">
              <a:latin typeface="Calibri" panose="020F0502020204030204" pitchFamily="34" charset="0"/>
            </a:endParaRPr>
          </a:p>
        </p:txBody>
      </p:sp>
      <p:sp>
        <p:nvSpPr>
          <p:cNvPr id="7" name="Footer Placeholder 3"/>
          <p:cNvSpPr>
            <a:spLocks noGrp="1"/>
          </p:cNvSpPr>
          <p:nvPr>
            <p:ph type="ftr" sz="quarter" idx="10"/>
          </p:nvPr>
        </p:nvSpPr>
        <p:spPr>
          <a:xfrm>
            <a:off x="457200" y="6257925"/>
            <a:ext cx="8229600" cy="476250"/>
          </a:xfrm>
        </p:spPr>
        <p:txBody>
          <a:bodyPr/>
          <a:lstStyle/>
          <a:p>
            <a:pPr>
              <a:defRPr/>
            </a:pPr>
            <a:r>
              <a:rPr lang="en-US" sz="1400" dirty="0">
                <a:solidFill>
                  <a:srgbClr val="000000"/>
                </a:solidFill>
                <a:latin typeface="Calibri" panose="020F0502020204030204" pitchFamily="34" charset="0"/>
              </a:rPr>
              <a:t>Department of Transportation</a:t>
            </a:r>
          </a:p>
          <a:p>
            <a:pPr>
              <a:defRPr/>
            </a:pPr>
            <a:fld id="{8EFE655B-D67F-4D0C-AF72-84B131A427DA}" type="slidenum">
              <a:rPr lang="en-US" sz="1400" smtClean="0">
                <a:solidFill>
                  <a:srgbClr val="000000"/>
                </a:solidFill>
                <a:latin typeface="Calibri" panose="020F0502020204030204" pitchFamily="34" charset="0"/>
              </a:rPr>
              <a:t>8</a:t>
            </a:fld>
            <a:endParaRPr lang="en-US" sz="1400" dirty="0">
              <a:solidFill>
                <a:srgbClr val="000000"/>
              </a:solidFill>
              <a:latin typeface="Calibri" panose="020F0502020204030204" pitchFamily="34" charset="0"/>
            </a:endParaRPr>
          </a:p>
          <a:p>
            <a:pPr>
              <a:defRPr/>
            </a:pPr>
            <a:endParaRPr lang="en-US" sz="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782305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a:xfrm>
            <a:off x="457200" y="6257925"/>
            <a:ext cx="8229600" cy="476250"/>
          </a:xfrm>
        </p:spPr>
        <p:txBody>
          <a:bodyPr/>
          <a:lstStyle/>
          <a:p>
            <a:pPr>
              <a:defRPr/>
            </a:pPr>
            <a:r>
              <a:rPr lang="en-US" sz="1400" dirty="0">
                <a:solidFill>
                  <a:srgbClr val="000000"/>
                </a:solidFill>
                <a:latin typeface="Calibri" panose="020F0502020204030204" pitchFamily="34" charset="0"/>
              </a:rPr>
              <a:t>Department of Transportation</a:t>
            </a:r>
          </a:p>
          <a:p>
            <a:pPr>
              <a:defRPr/>
            </a:pPr>
            <a:fld id="{8EFE655B-D67F-4D0C-AF72-84B131A427DA}" type="slidenum">
              <a:rPr lang="en-US" sz="1400" smtClean="0">
                <a:solidFill>
                  <a:srgbClr val="000000"/>
                </a:solidFill>
                <a:latin typeface="Calibri" panose="020F0502020204030204" pitchFamily="34" charset="0"/>
              </a:rPr>
              <a:t>9</a:t>
            </a:fld>
            <a:endParaRPr lang="en-US" sz="1400" dirty="0">
              <a:solidFill>
                <a:srgbClr val="000000"/>
              </a:solidFill>
              <a:latin typeface="Calibri" panose="020F0502020204030204" pitchFamily="34" charset="0"/>
            </a:endParaRPr>
          </a:p>
          <a:p>
            <a:pPr>
              <a:defRPr/>
            </a:pPr>
            <a:endParaRPr lang="en-US" sz="1400" dirty="0">
              <a:solidFill>
                <a:srgbClr val="000000"/>
              </a:solidFill>
              <a:latin typeface="Calibri" panose="020F0502020204030204" pitchFamily="34" charset="0"/>
            </a:endParaRPr>
          </a:p>
        </p:txBody>
      </p:sp>
      <p:sp>
        <p:nvSpPr>
          <p:cNvPr id="9" name="Rectangle 2">
            <a:extLst>
              <a:ext uri="{FF2B5EF4-FFF2-40B4-BE49-F238E27FC236}">
                <a16:creationId xmlns:a16="http://schemas.microsoft.com/office/drawing/2014/main" id="{B9E12E5B-A54F-BBAA-4499-87B80D7B6B3B}"/>
              </a:ext>
            </a:extLst>
          </p:cNvPr>
          <p:cNvSpPr>
            <a:spLocks noChangeArrowheads="1"/>
          </p:cNvSpPr>
          <p:nvPr/>
        </p:nvSpPr>
        <p:spPr bwMode="auto">
          <a:xfrm>
            <a:off x="1066800" y="2027432"/>
            <a:ext cx="7772400" cy="2468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b="1" dirty="0">
                <a:solidFill>
                  <a:srgbClr val="000000"/>
                </a:solidFill>
                <a:latin typeface="Calibri" panose="020F0502020204030204" pitchFamily="34" charset="0"/>
                <a:cs typeface="Calibri" panose="020F0502020204030204" pitchFamily="34" charset="0"/>
              </a:rPr>
              <a:t>Proposed January 2025 General Obligation Bond Sale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rgbClr val="898989"/>
              </a:solidFill>
              <a:effectLst/>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Authorization provided from prior year bond referenda approvals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Amounts are then included as part of the County’s annual General Obligation Bond Sale</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Planning a $400 million bond sale mid-January 2025</a:t>
            </a:r>
          </a:p>
          <a:p>
            <a:pPr marL="742950" lvl="1" indent="-285750" eaLnBrk="0" fontAlgn="base" hangingPunct="0">
              <a:spcBef>
                <a:spcPct val="20000"/>
              </a:spcBef>
              <a:spcAft>
                <a:spcPct val="0"/>
              </a:spcAft>
              <a:buFont typeface="Arial" panose="020B0604020202020204" pitchFamily="34" charset="0"/>
              <a:buChar char="–"/>
            </a:pPr>
            <a:r>
              <a:rPr lang="en-US" altLang="en-US" sz="1600" dirty="0">
                <a:solidFill>
                  <a:srgbClr val="000000"/>
                </a:solidFill>
                <a:latin typeface="Calibri" panose="020F0502020204030204" pitchFamily="34" charset="0"/>
              </a:rPr>
              <a:t>Schools $230 million</a:t>
            </a:r>
          </a:p>
          <a:p>
            <a:pPr marL="742950" lvl="1" indent="-285750" eaLnBrk="0" fontAlgn="base" hangingPunct="0">
              <a:spcBef>
                <a:spcPct val="20000"/>
              </a:spcBef>
              <a:spcAft>
                <a:spcPct val="0"/>
              </a:spcAft>
              <a:buFont typeface="Arial" panose="020B0604020202020204" pitchFamily="34" charset="0"/>
              <a:buChar char="–"/>
            </a:pPr>
            <a:r>
              <a:rPr lang="en-US" altLang="en-US" sz="1600" dirty="0">
                <a:solidFill>
                  <a:srgbClr val="000000"/>
                </a:solidFill>
                <a:latin typeface="Calibri" panose="020F0502020204030204" pitchFamily="34" charset="0"/>
              </a:rPr>
              <a:t>County $170 million</a:t>
            </a:r>
            <a:r>
              <a:rPr kumimoji="0" lang="en-US" altLang="en-US" sz="12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Title 1">
            <a:extLst>
              <a:ext uri="{FF2B5EF4-FFF2-40B4-BE49-F238E27FC236}">
                <a16:creationId xmlns:a16="http://schemas.microsoft.com/office/drawing/2014/main" id="{0F196741-A708-6E9D-8193-84433B1ED9EC}"/>
              </a:ext>
            </a:extLst>
          </p:cNvPr>
          <p:cNvSpPr>
            <a:spLocks noGrp="1"/>
          </p:cNvSpPr>
          <p:nvPr>
            <p:ph type="title"/>
          </p:nvPr>
        </p:nvSpPr>
        <p:spPr>
          <a:xfrm>
            <a:off x="457200" y="838200"/>
            <a:ext cx="8229600" cy="685800"/>
          </a:xfrm>
        </p:spPr>
        <p:txBody>
          <a:bodyPr/>
          <a:lstStyle/>
          <a:p>
            <a:r>
              <a:rPr lang="en-US" sz="3200" u="sng" dirty="0">
                <a:latin typeface="Calibri" panose="020F0502020204030204" pitchFamily="34" charset="0"/>
              </a:rPr>
              <a:t>Funding for Capital Projects</a:t>
            </a:r>
          </a:p>
        </p:txBody>
      </p:sp>
    </p:spTree>
    <p:extLst>
      <p:ext uri="{BB962C8B-B14F-4D97-AF65-F5344CB8AC3E}">
        <p14:creationId xmlns:p14="http://schemas.microsoft.com/office/powerpoint/2010/main" val="1400279737"/>
      </p:ext>
    </p:extLst>
  </p:cSld>
  <p:clrMapOvr>
    <a:masterClrMapping/>
  </p:clrMapOvr>
</p:sld>
</file>

<file path=ppt/theme/theme1.xml><?xml version="1.0" encoding="utf-8"?>
<a:theme xmlns:a="http://schemas.openxmlformats.org/drawingml/2006/main" name="FCDOT">
  <a:themeElements>
    <a:clrScheme name="FCDO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CDO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FCDO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CDO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CDO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CDO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CDO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CDO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CDO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CDO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CDO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CDO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CDO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CDO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5_FCDOT">
  <a:themeElements>
    <a:clrScheme name="FCDO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CDO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FCDO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CDO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CDO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CDO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CDO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CDO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CDO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CDO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CDO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CDO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CDO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CDO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5689</TotalTime>
  <Words>1071</Words>
  <Application>Microsoft Macintosh PowerPoint</Application>
  <PresentationFormat>On-screen Show (4:3)</PresentationFormat>
  <Paragraphs>139</Paragraphs>
  <Slides>16</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Calibri</vt:lpstr>
      <vt:lpstr>Calibri-Light</vt:lpstr>
      <vt:lpstr>Times New Roman</vt:lpstr>
      <vt:lpstr>FCDOT</vt:lpstr>
      <vt:lpstr>1_Custom Design</vt:lpstr>
      <vt:lpstr>5_FCDOT</vt:lpstr>
      <vt:lpstr>Funding for the Washington Metropolitan Area Transit Authority  Fairfax County Federation of Citizens Associations  October 24, 2024 </vt:lpstr>
      <vt:lpstr>Funding for the Washington Metropolitan Area Transit Authority</vt:lpstr>
      <vt:lpstr>Overview: Funding for WMATA </vt:lpstr>
      <vt:lpstr>Funding for Capital Projects</vt:lpstr>
      <vt:lpstr>Funding for Capital Projects</vt:lpstr>
      <vt:lpstr>Funding for Capital Projects</vt:lpstr>
      <vt:lpstr>Funding for Capital Projects</vt:lpstr>
      <vt:lpstr>Funding for Capital Projects</vt:lpstr>
      <vt:lpstr>Funding for Capital Projects</vt:lpstr>
      <vt:lpstr>Funding for Operating</vt:lpstr>
      <vt:lpstr>Funding for Operating</vt:lpstr>
      <vt:lpstr>Funding for Operating</vt:lpstr>
      <vt:lpstr>Hot-Button Issues</vt:lpstr>
      <vt:lpstr>Hot-Button Issues</vt:lpstr>
      <vt:lpstr>Hot-Button Issues</vt:lpstr>
      <vt:lpstr>Questions?</vt:lpstr>
    </vt:vector>
  </TitlesOfParts>
  <Company>Fairfax County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Dominguez, Noelle C.</dc:creator>
  <cp:lastModifiedBy>jeff parnes</cp:lastModifiedBy>
  <cp:revision>185</cp:revision>
  <cp:lastPrinted>2020-01-23T04:09:41Z</cp:lastPrinted>
  <dcterms:created xsi:type="dcterms:W3CDTF">2014-05-19T16:29:14Z</dcterms:created>
  <dcterms:modified xsi:type="dcterms:W3CDTF">2024-10-23T20:29:26Z</dcterms:modified>
</cp:coreProperties>
</file>